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83" r:id="rId4"/>
    <p:sldMasterId id="2147483701" r:id="rId5"/>
  </p:sldMasterIdLst>
  <p:notesMasterIdLst>
    <p:notesMasterId r:id="rId35"/>
  </p:notesMasterIdLst>
  <p:handoutMasterIdLst>
    <p:handoutMasterId r:id="rId36"/>
  </p:handoutMasterIdLst>
  <p:sldIdLst>
    <p:sldId id="303" r:id="rId6"/>
    <p:sldId id="2142534501" r:id="rId7"/>
    <p:sldId id="2142534467" r:id="rId8"/>
    <p:sldId id="2142534609" r:id="rId9"/>
    <p:sldId id="2142534605" r:id="rId10"/>
    <p:sldId id="2142534604" r:id="rId11"/>
    <p:sldId id="2142534468" r:id="rId12"/>
    <p:sldId id="2142534611" r:id="rId13"/>
    <p:sldId id="572" r:id="rId14"/>
    <p:sldId id="573" r:id="rId15"/>
    <p:sldId id="2142534601" r:id="rId16"/>
    <p:sldId id="663" r:id="rId17"/>
    <p:sldId id="2142534606" r:id="rId18"/>
    <p:sldId id="2142534612" r:id="rId19"/>
    <p:sldId id="2142534607" r:id="rId20"/>
    <p:sldId id="2142534608" r:id="rId21"/>
    <p:sldId id="2142534613" r:id="rId22"/>
    <p:sldId id="4884" r:id="rId23"/>
    <p:sldId id="4880" r:id="rId24"/>
    <p:sldId id="2142534614" r:id="rId25"/>
    <p:sldId id="2142534462" r:id="rId26"/>
    <p:sldId id="2142534463" r:id="rId27"/>
    <p:sldId id="2142534615" r:id="rId28"/>
    <p:sldId id="2142534465" r:id="rId29"/>
    <p:sldId id="2142534466" r:id="rId30"/>
    <p:sldId id="2142534610" r:id="rId31"/>
    <p:sldId id="2142534616" r:id="rId32"/>
    <p:sldId id="4878" r:id="rId33"/>
    <p:sldId id="54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747775"/>
          </p15:clr>
        </p15:guide>
        <p15:guide id="2" pos="5120" userDrawn="1">
          <p15:clr>
            <a:srgbClr val="747775"/>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EF7C14-2079-163E-C0F5-E74CD34F1C6F}" name="山本　美雪" initials="山本　美雪" userId="S::yamamoto-m23@asahi.com::4c8c4686-c73a-4f92-9514-dd61bc404bde" providerId="AD"/>
  <p188:author id="{E2CD3915-343B-05A1-1C4A-A9E7F65861B6}" name="藤井　翔太" initials="藤井" userId="S::fujii-s5@asahi.com::dd181952-f354-45f7-a25e-dddfbc6e9ada" providerId="AD"/>
  <p188:author id="{267FED5F-1C68-D0AB-E2B7-C08B46383440}" name="ゲスト ユーザー" initials="ゲユ" userId="ゲスト ユーザー" providerId="Windows Live"/>
  <p188:author id="{A9099579-ED46-C290-4BC7-FFCA1D24CC30}" name="有田　元則" initials="MA" userId="S::arita-m1@asahi.com::68c1bc64-1da4-48cb-9b20-11c9d9418be7" providerId="AD"/>
  <p188:author id="{E0CE498F-F892-C745-BCE9-FEC3C685118D}" name="小祝　結佳" initials="小祝" userId="S::koiwai-y@asahi.com::33c6a059-4c4d-4f2a-bb08-f6615d93e190" providerId="AD"/>
  <p188:author id="{BD2C08C8-063E-19E7-D4F8-CAD1AF5472C1}" name="正人 坂上" initials="正人" userId="1803a0222b7eeb2c" providerId="Windows Live"/>
  <p188:author id="{2C4884CB-7555-ADD7-8FE8-23C9767FB2F3}" name="坂上　正人" initials="坂上　正人" userId="S::sakajo-m@asahi.com::de84e2de-cc80-4e5f-88eb-721cffe1f0a2" providerId="AD"/>
  <p188:author id="{A1AB7AF5-B80C-5246-D9F3-B3889CA46577}" name="山上　浩二" initials="山上　浩二" userId="S::yamagami-k2@asahi.com::a2974e24-0f38-41e3-bf94-e8b7980731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tsu shimizu" initials="ss" lastIdx="1" clrIdx="0">
    <p:extLst>
      <p:ext uri="{19B8F6BF-5375-455C-9EA6-DF929625EA0E}">
        <p15:presenceInfo xmlns:p15="http://schemas.microsoft.com/office/powerpoint/2012/main" userId="bb189cfb882f4f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A4A"/>
    <a:srgbClr val="EB0083"/>
    <a:srgbClr val="FF8A4C"/>
    <a:srgbClr val="BBB6B2"/>
    <a:srgbClr val="EDE8E4"/>
    <a:srgbClr val="595959"/>
    <a:srgbClr val="FFFFFF"/>
    <a:srgbClr val="F2F2F2"/>
    <a:srgbClr val="F7581D"/>
    <a:srgbClr val="0733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16F82-6A1D-4751-ACA4-9F08F5C5CED5}" v="1" dt="2024-12-13T04:45:36.134"/>
    <p1510:client id="{9AF98BB1-B9C7-431E-B2CB-868F40C13E3E}" v="1" dt="2024-12-13T07:07:59.429"/>
    <p1510:client id="{AA30D995-92CC-43BF-9F9C-8A395BCCB210}" v="255" dt="2024-12-13T04:37:36.664"/>
    <p1510:client id="{AD24F6E9-72B4-526E-7228-2B27CA5346F1}" v="2" dt="2024-12-13T08:34:45.315"/>
    <p1510:client id="{C820E2AB-052E-6785-A5DA-2E0E0187CFE8}" v="1" dt="2024-12-13T04:57:23.841"/>
  </p1510:revLst>
</p1510:revInfo>
</file>

<file path=ppt/tableStyles.xml><?xml version="1.0" encoding="utf-8"?>
<a:tblStyleLst xmlns:a="http://schemas.openxmlformats.org/drawingml/2006/main" def="{FDA411C6-9C9A-4E95-AE1E-FF118B013955}">
  <a:tblStyle styleId="{FDA411C6-9C9A-4E95-AE1E-FF118B01395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31E29B9-DFA7-46E1-A192-1CD85EE9B01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749" autoAdjust="0"/>
  </p:normalViewPr>
  <p:slideViewPr>
    <p:cSldViewPr snapToGrid="0">
      <p:cViewPr varScale="1">
        <p:scale>
          <a:sx n="87" d="100"/>
          <a:sy n="87" d="100"/>
        </p:scale>
        <p:origin x="499" y="293"/>
      </p:cViewPr>
      <p:guideLst>
        <p:guide orient="horz" pos="2880"/>
        <p:guide pos="5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2D5DA5F-80DB-38B7-0C87-17A2C2194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latin typeface="游ゴシック" panose="020B0400000000000000" pitchFamily="50" charset="-128"/>
              <a:ea typeface="游ゴシック" panose="020B0400000000000000" pitchFamily="50" charset="-128"/>
            </a:endParaRPr>
          </a:p>
        </p:txBody>
      </p:sp>
      <p:sp>
        <p:nvSpPr>
          <p:cNvPr id="3" name="日付プレースホルダー 2">
            <a:extLst>
              <a:ext uri="{FF2B5EF4-FFF2-40B4-BE49-F238E27FC236}">
                <a16:creationId xmlns:a16="http://schemas.microsoft.com/office/drawing/2014/main" id="{9DFE343E-9354-90F7-5CB5-0FA779EB9F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7B90B9-E33D-429E-BCD7-258C2D31DF38}" type="datetimeFigureOut">
              <a:rPr kumimoji="1" lang="ja-JP" altLang="en-US" smtClean="0">
                <a:latin typeface="游ゴシック" panose="020B0400000000000000" pitchFamily="50" charset="-128"/>
                <a:ea typeface="游ゴシック" panose="020B0400000000000000" pitchFamily="50" charset="-128"/>
              </a:rPr>
              <a:t>2026/5/8</a:t>
            </a:fld>
            <a:endParaRPr kumimoji="1" lang="ja-JP" altLang="en-US">
              <a:latin typeface="游ゴシック" panose="020B0400000000000000" pitchFamily="50" charset="-128"/>
              <a:ea typeface="游ゴシック" panose="020B0400000000000000" pitchFamily="50" charset="-128"/>
            </a:endParaRPr>
          </a:p>
        </p:txBody>
      </p:sp>
      <p:sp>
        <p:nvSpPr>
          <p:cNvPr id="4" name="フッター プレースホルダー 3">
            <a:extLst>
              <a:ext uri="{FF2B5EF4-FFF2-40B4-BE49-F238E27FC236}">
                <a16:creationId xmlns:a16="http://schemas.microsoft.com/office/drawing/2014/main" id="{1EA219B3-3375-42CA-868B-AA270B3EB8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latin typeface="游ゴシック" panose="020B0400000000000000" pitchFamily="50" charset="-128"/>
              <a:ea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63AEDB60-AA77-02A6-007C-F596200E0A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CA46E1-ABF3-43A2-8DED-31515FE46F9B}" type="slidenum">
              <a:rPr kumimoji="1" lang="ja-JP" altLang="en-US" smtClean="0">
                <a:latin typeface="游ゴシック" panose="020B0400000000000000" pitchFamily="50" charset="-128"/>
                <a:ea typeface="游ゴシック" panose="020B0400000000000000" pitchFamily="50" charset="-128"/>
              </a:rPr>
              <a:t>‹#›</a:t>
            </a:fld>
            <a:endParaRPr kumimoji="1"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46345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8AC9D00-47FC-3653-B84C-4EEB3EF9A199}"/>
            </a:ext>
          </a:extLst>
        </p:cNvPr>
        <p:cNvGrpSpPr/>
        <p:nvPr/>
      </p:nvGrpSpPr>
      <p:grpSpPr>
        <a:xfrm>
          <a:off x="0" y="0"/>
          <a:ext cx="0" cy="0"/>
          <a:chOff x="0" y="0"/>
          <a:chExt cx="0" cy="0"/>
        </a:xfrm>
      </p:grpSpPr>
      <p:sp>
        <p:nvSpPr>
          <p:cNvPr id="106" name="Google Shape;106;g29b77515eae_0_100:notes">
            <a:extLst>
              <a:ext uri="{FF2B5EF4-FFF2-40B4-BE49-F238E27FC236}">
                <a16:creationId xmlns:a16="http://schemas.microsoft.com/office/drawing/2014/main" id="{3B8AC75C-F4F3-045F-C3AE-214A61723A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9b77515eae_0_100:notes">
            <a:extLst>
              <a:ext uri="{FF2B5EF4-FFF2-40B4-BE49-F238E27FC236}">
                <a16:creationId xmlns:a16="http://schemas.microsoft.com/office/drawing/2014/main" id="{D3CC8816-1B8E-8C2E-0335-E13DEB4B34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25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a723b322c6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2a723b322c6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9968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c6a2b2f8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93701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a:extLst>
            <a:ext uri="{FF2B5EF4-FFF2-40B4-BE49-F238E27FC236}">
              <a16:creationId xmlns:a16="http://schemas.microsoft.com/office/drawing/2014/main" id="{E00C6EB4-D315-10EC-3A23-C597618D9A41}"/>
            </a:ext>
          </a:extLst>
        </p:cNvPr>
        <p:cNvGrpSpPr/>
        <p:nvPr/>
      </p:nvGrpSpPr>
      <p:grpSpPr>
        <a:xfrm>
          <a:off x="0" y="0"/>
          <a:ext cx="0" cy="0"/>
          <a:chOff x="0" y="0"/>
          <a:chExt cx="0" cy="0"/>
        </a:xfrm>
      </p:grpSpPr>
      <p:sp>
        <p:nvSpPr>
          <p:cNvPr id="493" name="Google Shape;493;g2bc6a2b2f82_0_60:notes">
            <a:extLst>
              <a:ext uri="{FF2B5EF4-FFF2-40B4-BE49-F238E27FC236}">
                <a16:creationId xmlns:a16="http://schemas.microsoft.com/office/drawing/2014/main" id="{D53E090B-A2BA-CCFD-8C02-54665CC9AF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a:extLst>
              <a:ext uri="{FF2B5EF4-FFF2-40B4-BE49-F238E27FC236}">
                <a16:creationId xmlns:a16="http://schemas.microsoft.com/office/drawing/2014/main" id="{419CCE07-362A-9FA7-FD6C-3CACE47689B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35094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5105D936-D1CF-0D56-6503-12E2A8750137}"/>
            </a:ext>
          </a:extLst>
        </p:cNvPr>
        <p:cNvGrpSpPr/>
        <p:nvPr/>
      </p:nvGrpSpPr>
      <p:grpSpPr>
        <a:xfrm>
          <a:off x="0" y="0"/>
          <a:ext cx="0" cy="0"/>
          <a:chOff x="0" y="0"/>
          <a:chExt cx="0" cy="0"/>
        </a:xfrm>
      </p:grpSpPr>
      <p:sp>
        <p:nvSpPr>
          <p:cNvPr id="203" name="Google Shape;203;g29b77515eae_0_273:notes">
            <a:extLst>
              <a:ext uri="{FF2B5EF4-FFF2-40B4-BE49-F238E27FC236}">
                <a16:creationId xmlns:a16="http://schemas.microsoft.com/office/drawing/2014/main" id="{E1B7DF1B-B53E-61A4-C71D-9AE025F60F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a:extLst>
              <a:ext uri="{FF2B5EF4-FFF2-40B4-BE49-F238E27FC236}">
                <a16:creationId xmlns:a16="http://schemas.microsoft.com/office/drawing/2014/main" id="{643F44EC-6956-5A59-AB5F-B329F9BA5F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9689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a:extLst>
            <a:ext uri="{FF2B5EF4-FFF2-40B4-BE49-F238E27FC236}">
              <a16:creationId xmlns:a16="http://schemas.microsoft.com/office/drawing/2014/main" id="{65A42847-9FA2-1F3A-993F-C1AE00CB38D7}"/>
            </a:ext>
          </a:extLst>
        </p:cNvPr>
        <p:cNvGrpSpPr/>
        <p:nvPr/>
      </p:nvGrpSpPr>
      <p:grpSpPr>
        <a:xfrm>
          <a:off x="0" y="0"/>
          <a:ext cx="0" cy="0"/>
          <a:chOff x="0" y="0"/>
          <a:chExt cx="0" cy="0"/>
        </a:xfrm>
      </p:grpSpPr>
      <p:sp>
        <p:nvSpPr>
          <p:cNvPr id="493" name="Google Shape;493;g2bc6a2b2f82_0_60:notes">
            <a:extLst>
              <a:ext uri="{FF2B5EF4-FFF2-40B4-BE49-F238E27FC236}">
                <a16:creationId xmlns:a16="http://schemas.microsoft.com/office/drawing/2014/main" id="{E6F665F5-42F1-9556-DB07-CEFD42F8B1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a:extLst>
              <a:ext uri="{FF2B5EF4-FFF2-40B4-BE49-F238E27FC236}">
                <a16:creationId xmlns:a16="http://schemas.microsoft.com/office/drawing/2014/main" id="{05A266EE-47D4-A698-B3DD-BABFA9E4FF7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57859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a:extLst>
            <a:ext uri="{FF2B5EF4-FFF2-40B4-BE49-F238E27FC236}">
              <a16:creationId xmlns:a16="http://schemas.microsoft.com/office/drawing/2014/main" id="{AB99F199-E776-3DED-0E89-702E81564E93}"/>
            </a:ext>
          </a:extLst>
        </p:cNvPr>
        <p:cNvGrpSpPr/>
        <p:nvPr/>
      </p:nvGrpSpPr>
      <p:grpSpPr>
        <a:xfrm>
          <a:off x="0" y="0"/>
          <a:ext cx="0" cy="0"/>
          <a:chOff x="0" y="0"/>
          <a:chExt cx="0" cy="0"/>
        </a:xfrm>
      </p:grpSpPr>
      <p:sp>
        <p:nvSpPr>
          <p:cNvPr id="493" name="Google Shape;493;g2bc6a2b2f82_0_60:notes">
            <a:extLst>
              <a:ext uri="{FF2B5EF4-FFF2-40B4-BE49-F238E27FC236}">
                <a16:creationId xmlns:a16="http://schemas.microsoft.com/office/drawing/2014/main" id="{7E7D4034-5B56-4655-C1DA-B079FBC9DD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a:extLst>
              <a:ext uri="{FF2B5EF4-FFF2-40B4-BE49-F238E27FC236}">
                <a16:creationId xmlns:a16="http://schemas.microsoft.com/office/drawing/2014/main" id="{A4A89470-6995-682C-9E7F-E163F728FB6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78922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5AFE2B50-71FB-D3AC-5173-00DA7A877E0E}"/>
            </a:ext>
          </a:extLst>
        </p:cNvPr>
        <p:cNvGrpSpPr/>
        <p:nvPr/>
      </p:nvGrpSpPr>
      <p:grpSpPr>
        <a:xfrm>
          <a:off x="0" y="0"/>
          <a:ext cx="0" cy="0"/>
          <a:chOff x="0" y="0"/>
          <a:chExt cx="0" cy="0"/>
        </a:xfrm>
      </p:grpSpPr>
      <p:sp>
        <p:nvSpPr>
          <p:cNvPr id="203" name="Google Shape;203;g29b77515eae_0_273:notes">
            <a:extLst>
              <a:ext uri="{FF2B5EF4-FFF2-40B4-BE49-F238E27FC236}">
                <a16:creationId xmlns:a16="http://schemas.microsoft.com/office/drawing/2014/main" id="{0FAACE1E-2DBE-FA32-9A7A-E6FE22D0DD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a:extLst>
              <a:ext uri="{FF2B5EF4-FFF2-40B4-BE49-F238E27FC236}">
                <a16:creationId xmlns:a16="http://schemas.microsoft.com/office/drawing/2014/main" id="{144E58E2-67A9-B3EA-BDA2-E92AFBF7DF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1672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530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7264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EBAF1639-7F2A-29A9-7823-3B05799A825F}"/>
            </a:ext>
          </a:extLst>
        </p:cNvPr>
        <p:cNvGrpSpPr/>
        <p:nvPr/>
      </p:nvGrpSpPr>
      <p:grpSpPr>
        <a:xfrm>
          <a:off x="0" y="0"/>
          <a:ext cx="0" cy="0"/>
          <a:chOff x="0" y="0"/>
          <a:chExt cx="0" cy="0"/>
        </a:xfrm>
      </p:grpSpPr>
      <p:sp>
        <p:nvSpPr>
          <p:cNvPr id="203" name="Google Shape;203;g29b77515eae_0_273:notes">
            <a:extLst>
              <a:ext uri="{FF2B5EF4-FFF2-40B4-BE49-F238E27FC236}">
                <a16:creationId xmlns:a16="http://schemas.microsoft.com/office/drawing/2014/main" id="{C3979551-0B2D-E2F5-5993-0BF5466382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a:extLst>
              <a:ext uri="{FF2B5EF4-FFF2-40B4-BE49-F238E27FC236}">
                <a16:creationId xmlns:a16="http://schemas.microsoft.com/office/drawing/2014/main" id="{4F3BE851-C8A4-9091-0FB2-FCD439A0CC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000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3273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0405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416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57E6A327-0A25-4E99-A5DD-6338A11FE6EE}"/>
            </a:ext>
          </a:extLst>
        </p:cNvPr>
        <p:cNvGrpSpPr/>
        <p:nvPr/>
      </p:nvGrpSpPr>
      <p:grpSpPr>
        <a:xfrm>
          <a:off x="0" y="0"/>
          <a:ext cx="0" cy="0"/>
          <a:chOff x="0" y="0"/>
          <a:chExt cx="0" cy="0"/>
        </a:xfrm>
      </p:grpSpPr>
      <p:sp>
        <p:nvSpPr>
          <p:cNvPr id="203" name="Google Shape;203;g29b77515eae_0_273:notes">
            <a:extLst>
              <a:ext uri="{FF2B5EF4-FFF2-40B4-BE49-F238E27FC236}">
                <a16:creationId xmlns:a16="http://schemas.microsoft.com/office/drawing/2014/main" id="{13513AE8-B285-A93E-7E93-FC4E1E6E87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a:extLst>
              <a:ext uri="{FF2B5EF4-FFF2-40B4-BE49-F238E27FC236}">
                <a16:creationId xmlns:a16="http://schemas.microsoft.com/office/drawing/2014/main" id="{58AFF081-0788-9DB3-861F-DB8A8FEADC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3733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a:extLst>
            <a:ext uri="{FF2B5EF4-FFF2-40B4-BE49-F238E27FC236}">
              <a16:creationId xmlns:a16="http://schemas.microsoft.com/office/drawing/2014/main" id="{1A6B9025-F960-C4C2-1154-185673F8571D}"/>
            </a:ext>
          </a:extLst>
        </p:cNvPr>
        <p:cNvGrpSpPr/>
        <p:nvPr/>
      </p:nvGrpSpPr>
      <p:grpSpPr>
        <a:xfrm>
          <a:off x="0" y="0"/>
          <a:ext cx="0" cy="0"/>
          <a:chOff x="0" y="0"/>
          <a:chExt cx="0" cy="0"/>
        </a:xfrm>
      </p:grpSpPr>
      <p:sp>
        <p:nvSpPr>
          <p:cNvPr id="335" name="Google Shape;335;g26a2dd7433c_1_0:notes">
            <a:extLst>
              <a:ext uri="{FF2B5EF4-FFF2-40B4-BE49-F238E27FC236}">
                <a16:creationId xmlns:a16="http://schemas.microsoft.com/office/drawing/2014/main" id="{C9C37AB9-1665-BBF1-93E4-B48E775ABE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a:extLst>
              <a:ext uri="{FF2B5EF4-FFF2-40B4-BE49-F238E27FC236}">
                <a16:creationId xmlns:a16="http://schemas.microsoft.com/office/drawing/2014/main" id="{9095025C-7F2B-B2EA-5087-C71F3E2DC4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142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a:extLst>
            <a:ext uri="{FF2B5EF4-FFF2-40B4-BE49-F238E27FC236}">
              <a16:creationId xmlns:a16="http://schemas.microsoft.com/office/drawing/2014/main" id="{B24B7BF9-FE43-851F-C1A8-4B56C399FA7A}"/>
            </a:ext>
          </a:extLst>
        </p:cNvPr>
        <p:cNvGrpSpPr/>
        <p:nvPr/>
      </p:nvGrpSpPr>
      <p:grpSpPr>
        <a:xfrm>
          <a:off x="0" y="0"/>
          <a:ext cx="0" cy="0"/>
          <a:chOff x="0" y="0"/>
          <a:chExt cx="0" cy="0"/>
        </a:xfrm>
      </p:grpSpPr>
      <p:sp>
        <p:nvSpPr>
          <p:cNvPr id="335" name="Google Shape;335;g26a2dd7433c_1_0:notes">
            <a:extLst>
              <a:ext uri="{FF2B5EF4-FFF2-40B4-BE49-F238E27FC236}">
                <a16:creationId xmlns:a16="http://schemas.microsoft.com/office/drawing/2014/main" id="{5CBD53D8-B8AE-8598-AADE-ED28B6293B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a:extLst>
              <a:ext uri="{FF2B5EF4-FFF2-40B4-BE49-F238E27FC236}">
                <a16:creationId xmlns:a16="http://schemas.microsoft.com/office/drawing/2014/main" id="{847564CE-D99B-5C3D-80E6-8ACD153991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9313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a:extLst>
            <a:ext uri="{FF2B5EF4-FFF2-40B4-BE49-F238E27FC236}">
              <a16:creationId xmlns:a16="http://schemas.microsoft.com/office/drawing/2014/main" id="{1C07272F-DD4A-784C-8CD9-A6BBBF7127D8}"/>
            </a:ext>
          </a:extLst>
        </p:cNvPr>
        <p:cNvGrpSpPr/>
        <p:nvPr/>
      </p:nvGrpSpPr>
      <p:grpSpPr>
        <a:xfrm>
          <a:off x="0" y="0"/>
          <a:ext cx="0" cy="0"/>
          <a:chOff x="0" y="0"/>
          <a:chExt cx="0" cy="0"/>
        </a:xfrm>
      </p:grpSpPr>
      <p:sp>
        <p:nvSpPr>
          <p:cNvPr id="335" name="Google Shape;335;g26a2dd7433c_1_0:notes">
            <a:extLst>
              <a:ext uri="{FF2B5EF4-FFF2-40B4-BE49-F238E27FC236}">
                <a16:creationId xmlns:a16="http://schemas.microsoft.com/office/drawing/2014/main" id="{FDF17E4F-4058-F5A1-054E-631D3955BA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a:extLst>
              <a:ext uri="{FF2B5EF4-FFF2-40B4-BE49-F238E27FC236}">
                <a16:creationId xmlns:a16="http://schemas.microsoft.com/office/drawing/2014/main" id="{FF3D8F3C-C055-4937-EC93-11C893D3D5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1507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3521029E-08B6-202E-BA5C-282E6FF84472}"/>
            </a:ext>
          </a:extLst>
        </p:cNvPr>
        <p:cNvGrpSpPr/>
        <p:nvPr/>
      </p:nvGrpSpPr>
      <p:grpSpPr>
        <a:xfrm>
          <a:off x="0" y="0"/>
          <a:ext cx="0" cy="0"/>
          <a:chOff x="0" y="0"/>
          <a:chExt cx="0" cy="0"/>
        </a:xfrm>
      </p:grpSpPr>
      <p:sp>
        <p:nvSpPr>
          <p:cNvPr id="203" name="Google Shape;203;g29b77515eae_0_273:notes">
            <a:extLst>
              <a:ext uri="{FF2B5EF4-FFF2-40B4-BE49-F238E27FC236}">
                <a16:creationId xmlns:a16="http://schemas.microsoft.com/office/drawing/2014/main" id="{AFA2A405-B9E3-0C64-FB50-89A2451DE7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a:extLst>
              <a:ext uri="{FF2B5EF4-FFF2-40B4-BE49-F238E27FC236}">
                <a16:creationId xmlns:a16="http://schemas.microsoft.com/office/drawing/2014/main" id="{C9EDDE30-3D78-DF19-1BC6-138934E6D2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2541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7679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c6a2b2f8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5008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a:extLst>
            <a:ext uri="{FF2B5EF4-FFF2-40B4-BE49-F238E27FC236}">
              <a16:creationId xmlns:a16="http://schemas.microsoft.com/office/drawing/2014/main" id="{FF26B4A7-E785-7640-9861-012B6A176780}"/>
            </a:ext>
          </a:extLst>
        </p:cNvPr>
        <p:cNvGrpSpPr/>
        <p:nvPr/>
      </p:nvGrpSpPr>
      <p:grpSpPr>
        <a:xfrm>
          <a:off x="0" y="0"/>
          <a:ext cx="0" cy="0"/>
          <a:chOff x="0" y="0"/>
          <a:chExt cx="0" cy="0"/>
        </a:xfrm>
      </p:grpSpPr>
      <p:sp>
        <p:nvSpPr>
          <p:cNvPr id="493" name="Google Shape;493;g2bc6a2b2f82_0_60:notes">
            <a:extLst>
              <a:ext uri="{FF2B5EF4-FFF2-40B4-BE49-F238E27FC236}">
                <a16:creationId xmlns:a16="http://schemas.microsoft.com/office/drawing/2014/main" id="{7B18A19B-936C-F62C-089A-61B2F0C882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a:extLst>
              <a:ext uri="{FF2B5EF4-FFF2-40B4-BE49-F238E27FC236}">
                <a16:creationId xmlns:a16="http://schemas.microsoft.com/office/drawing/2014/main" id="{A9DAEAAD-9AF4-6B4D-C178-F23B9552922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855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a:extLst>
            <a:ext uri="{FF2B5EF4-FFF2-40B4-BE49-F238E27FC236}">
              <a16:creationId xmlns:a16="http://schemas.microsoft.com/office/drawing/2014/main" id="{7EAA1816-95DA-ADEB-C5BB-26A973243437}"/>
            </a:ext>
          </a:extLst>
        </p:cNvPr>
        <p:cNvGrpSpPr/>
        <p:nvPr/>
      </p:nvGrpSpPr>
      <p:grpSpPr>
        <a:xfrm>
          <a:off x="0" y="0"/>
          <a:ext cx="0" cy="0"/>
          <a:chOff x="0" y="0"/>
          <a:chExt cx="0" cy="0"/>
        </a:xfrm>
      </p:grpSpPr>
      <p:sp>
        <p:nvSpPr>
          <p:cNvPr id="493" name="Google Shape;493;g2bc6a2b2f82_0_60:notes">
            <a:extLst>
              <a:ext uri="{FF2B5EF4-FFF2-40B4-BE49-F238E27FC236}">
                <a16:creationId xmlns:a16="http://schemas.microsoft.com/office/drawing/2014/main" id="{5706C4D1-1ED1-31D9-BF92-2CFBD9F796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a:extLst>
              <a:ext uri="{FF2B5EF4-FFF2-40B4-BE49-F238E27FC236}">
                <a16:creationId xmlns:a16="http://schemas.microsoft.com/office/drawing/2014/main" id="{0B7E6B30-34BD-AFCD-FAA8-79AB38FDA2B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5105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a:extLst>
            <a:ext uri="{FF2B5EF4-FFF2-40B4-BE49-F238E27FC236}">
              <a16:creationId xmlns:a16="http://schemas.microsoft.com/office/drawing/2014/main" id="{1ADC8A47-269F-824A-FD02-A9FFD486F927}"/>
            </a:ext>
          </a:extLst>
        </p:cNvPr>
        <p:cNvGrpSpPr/>
        <p:nvPr/>
      </p:nvGrpSpPr>
      <p:grpSpPr>
        <a:xfrm>
          <a:off x="0" y="0"/>
          <a:ext cx="0" cy="0"/>
          <a:chOff x="0" y="0"/>
          <a:chExt cx="0" cy="0"/>
        </a:xfrm>
      </p:grpSpPr>
      <p:sp>
        <p:nvSpPr>
          <p:cNvPr id="493" name="Google Shape;493;g2bc6a2b2f82_0_60:notes">
            <a:extLst>
              <a:ext uri="{FF2B5EF4-FFF2-40B4-BE49-F238E27FC236}">
                <a16:creationId xmlns:a16="http://schemas.microsoft.com/office/drawing/2014/main" id="{248142AE-E1DD-CDFD-36F4-BA4681D658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a:extLst>
              <a:ext uri="{FF2B5EF4-FFF2-40B4-BE49-F238E27FC236}">
                <a16:creationId xmlns:a16="http://schemas.microsoft.com/office/drawing/2014/main" id="{ABECCB90-433B-4831-142C-F0B9138E3C7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44642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a723b322c6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2a723b322c6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95018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8BB6B0E0-D80F-3163-9119-68E0A23C0AD7}"/>
            </a:ext>
          </a:extLst>
        </p:cNvPr>
        <p:cNvGrpSpPr/>
        <p:nvPr/>
      </p:nvGrpSpPr>
      <p:grpSpPr>
        <a:xfrm>
          <a:off x="0" y="0"/>
          <a:ext cx="0" cy="0"/>
          <a:chOff x="0" y="0"/>
          <a:chExt cx="0" cy="0"/>
        </a:xfrm>
      </p:grpSpPr>
      <p:sp>
        <p:nvSpPr>
          <p:cNvPr id="203" name="Google Shape;203;g29b77515eae_0_273:notes">
            <a:extLst>
              <a:ext uri="{FF2B5EF4-FFF2-40B4-BE49-F238E27FC236}">
                <a16:creationId xmlns:a16="http://schemas.microsoft.com/office/drawing/2014/main" id="{9F22E399-E8A8-AEC0-7B1E-84161CDDD6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a:extLst>
              <a:ext uri="{FF2B5EF4-FFF2-40B4-BE49-F238E27FC236}">
                <a16:creationId xmlns:a16="http://schemas.microsoft.com/office/drawing/2014/main" id="{C37C2C97-D066-E480-9100-412CCCD4DA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5972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c6a2b2f8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17198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c6a2b2f8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89587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タイトル">
    <p:bg>
      <p:bgPr>
        <a:solidFill>
          <a:schemeClr val="bg2">
            <a:alpha val="60104"/>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90E3D2-0C0E-8C8C-452E-431D5458F5A3}"/>
              </a:ext>
            </a:extLst>
          </p:cNvPr>
          <p:cNvSpPr>
            <a:spLocks noGrp="1"/>
          </p:cNvSpPr>
          <p:nvPr>
            <p:ph type="ctrTitle" hasCustomPrompt="1"/>
          </p:nvPr>
        </p:nvSpPr>
        <p:spPr>
          <a:xfrm>
            <a:off x="459915" y="2730500"/>
            <a:ext cx="5015948" cy="1168400"/>
          </a:xfrm>
          <a:prstGeom prst="rect">
            <a:avLst/>
          </a:prstGeom>
        </p:spPr>
        <p:txBody>
          <a:bodyPr anchor="b"/>
          <a:lstStyle>
            <a:lvl1pPr algn="l">
              <a:lnSpc>
                <a:spcPct val="100000"/>
              </a:lnSpc>
              <a:defRPr sz="3600" b="1" i="0">
                <a:latin typeface="Yu Gothic" panose="020B0400000000000000" pitchFamily="34" charset="-128"/>
                <a:ea typeface="Yu Gothic" panose="020B0400000000000000" pitchFamily="34" charset="-128"/>
              </a:defRPr>
            </a:lvl1pPr>
          </a:lstStyle>
          <a:p>
            <a:r>
              <a:rPr kumimoji="1" lang="ja-JP" altLang="en-US"/>
              <a:t>タイトルタイトルタイトルタイトルタイトル</a:t>
            </a:r>
          </a:p>
        </p:txBody>
      </p:sp>
      <p:pic>
        <p:nvPicPr>
          <p:cNvPr id="4" name="図 3" descr="挿絵, 名刺, テーブル が含まれている画像&#10;&#10;自動的に生成された説明">
            <a:extLst>
              <a:ext uri="{FF2B5EF4-FFF2-40B4-BE49-F238E27FC236}">
                <a16:creationId xmlns:a16="http://schemas.microsoft.com/office/drawing/2014/main" id="{82F9E9CA-FBF8-7ACA-6972-B87B6E294E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テキスト プレースホルダー 8">
            <a:extLst>
              <a:ext uri="{FF2B5EF4-FFF2-40B4-BE49-F238E27FC236}">
                <a16:creationId xmlns:a16="http://schemas.microsoft.com/office/drawing/2014/main" id="{C054B1AA-BD83-7406-0C43-0616F6DCFA0D}"/>
              </a:ext>
            </a:extLst>
          </p:cNvPr>
          <p:cNvSpPr>
            <a:spLocks noGrp="1"/>
          </p:cNvSpPr>
          <p:nvPr>
            <p:ph type="body" sz="quarter" idx="10" hasCustomPrompt="1"/>
          </p:nvPr>
        </p:nvSpPr>
        <p:spPr>
          <a:xfrm>
            <a:off x="544989" y="4051072"/>
            <a:ext cx="2845913" cy="731096"/>
          </a:xfrm>
          <a:prstGeom prst="rect">
            <a:avLst/>
          </a:prstGeom>
        </p:spPr>
        <p:txBody>
          <a:bodyPr/>
          <a:lstStyle>
            <a:lvl1pPr marL="0" indent="0" defTabSz="914377">
              <a:buClrTx/>
              <a:buNone/>
              <a:defRPr sz="2267" b="1"/>
            </a:lvl1pPr>
          </a:lstStyle>
          <a:p>
            <a:pPr defTabSz="685800">
              <a:buClrTx/>
            </a:pPr>
            <a:r>
              <a:rPr kumimoji="1" lang="ja-JP" altLang="en-US" sz="2267" b="1" kern="1200">
                <a:latin typeface="Yu Gothic" panose="020B0400000000000000" pitchFamily="34" charset="-128"/>
                <a:ea typeface="Yu Gothic" panose="020B0400000000000000" pitchFamily="34" charset="-128"/>
                <a:cs typeface="+mn-cs"/>
              </a:rPr>
              <a:t>資料タイトルを入力</a:t>
            </a:r>
          </a:p>
        </p:txBody>
      </p:sp>
    </p:spTree>
    <p:extLst>
      <p:ext uri="{BB962C8B-B14F-4D97-AF65-F5344CB8AC3E}">
        <p14:creationId xmlns:p14="http://schemas.microsoft.com/office/powerpoint/2010/main" val="42134568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基本スライド（事例） 1 2" preserve="1" userDrawn="1">
  <p:cSld name="1_基本スライド（事例） 1 2">
    <p:spTree>
      <p:nvGrpSpPr>
        <p:cNvPr id="1" name="Shape 36"/>
        <p:cNvGrpSpPr/>
        <p:nvPr/>
      </p:nvGrpSpPr>
      <p:grpSpPr>
        <a:xfrm>
          <a:off x="0" y="0"/>
          <a:ext cx="0" cy="0"/>
          <a:chOff x="0" y="0"/>
          <a:chExt cx="0" cy="0"/>
        </a:xfrm>
      </p:grpSpPr>
      <p:sp>
        <p:nvSpPr>
          <p:cNvPr id="37" name="Google Shape;37;p7"/>
          <p:cNvSpPr/>
          <p:nvPr userDrawn="1"/>
        </p:nvSpPr>
        <p:spPr>
          <a:xfrm>
            <a:off x="595092" y="987535"/>
            <a:ext cx="11069200" cy="1195228"/>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89">
              <a:latin typeface="游ゴシック" panose="020B0400000000000000" pitchFamily="50" charset="-128"/>
              <a:ea typeface="游ゴシック" panose="020B0400000000000000" pitchFamily="50" charset="-128"/>
            </a:endParaRPr>
          </a:p>
        </p:txBody>
      </p:sp>
      <p:sp>
        <p:nvSpPr>
          <p:cNvPr id="39" name="Google Shape;39;p7"/>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0" name="Google Shape;40;p7"/>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pic>
        <p:nvPicPr>
          <p:cNvPr id="41" name="Google Shape;41;p7"/>
          <p:cNvPicPr preferRelativeResize="0"/>
          <p:nvPr/>
        </p:nvPicPr>
        <p:blipFill rotWithShape="1">
          <a:blip r:embed="rId2">
            <a:alphaModFix/>
          </a:blip>
          <a:srcRect/>
          <a:stretch/>
        </p:blipFill>
        <p:spPr>
          <a:xfrm rot="10800000" flipH="1">
            <a:off x="-2" y="481"/>
            <a:ext cx="12192027" cy="47883"/>
          </a:xfrm>
          <a:prstGeom prst="rect">
            <a:avLst/>
          </a:prstGeom>
          <a:noFill/>
          <a:ln>
            <a:noFill/>
          </a:ln>
        </p:spPr>
      </p:pic>
      <p:pic>
        <p:nvPicPr>
          <p:cNvPr id="42" name="Google Shape;42;p7" descr="A-TANK logo"/>
          <p:cNvPicPr preferRelativeResize="0"/>
          <p:nvPr/>
        </p:nvPicPr>
        <p:blipFill rotWithShape="1">
          <a:blip r:embed="rId3">
            <a:alphaModFix/>
          </a:blip>
          <a:srcRect/>
          <a:stretch/>
        </p:blipFill>
        <p:spPr>
          <a:xfrm>
            <a:off x="10071103" y="107949"/>
            <a:ext cx="1955796" cy="704195"/>
          </a:xfrm>
          <a:prstGeom prst="rect">
            <a:avLst/>
          </a:prstGeom>
          <a:noFill/>
          <a:ln>
            <a:noFill/>
          </a:ln>
        </p:spPr>
      </p:pic>
      <p:pic>
        <p:nvPicPr>
          <p:cNvPr id="43" name="Google Shape;43;p7"/>
          <p:cNvPicPr preferRelativeResize="0"/>
          <p:nvPr/>
        </p:nvPicPr>
        <p:blipFill>
          <a:blip r:embed="rId4">
            <a:alphaModFix/>
          </a:blip>
          <a:stretch>
            <a:fillRect/>
          </a:stretch>
        </p:blipFill>
        <p:spPr>
          <a:xfrm>
            <a:off x="10720729" y="1257481"/>
            <a:ext cx="943633" cy="987667"/>
          </a:xfrm>
          <a:prstGeom prst="rect">
            <a:avLst/>
          </a:prstGeom>
          <a:noFill/>
          <a:ln>
            <a:noFill/>
          </a:ln>
        </p:spPr>
      </p:pic>
      <p:pic>
        <p:nvPicPr>
          <p:cNvPr id="6" name="Google Shape;27;p6">
            <a:extLst>
              <a:ext uri="{FF2B5EF4-FFF2-40B4-BE49-F238E27FC236}">
                <a16:creationId xmlns:a16="http://schemas.microsoft.com/office/drawing/2014/main" id="{6CBF744D-8E70-DD85-0552-45606F033B14}"/>
              </a:ext>
            </a:extLst>
          </p:cNvPr>
          <p:cNvPicPr preferRelativeResize="0"/>
          <p:nvPr userDrawn="1"/>
        </p:nvPicPr>
        <p:blipFill>
          <a:blip r:embed="rId5">
            <a:alphaModFix/>
          </a:blip>
          <a:stretch>
            <a:fillRect/>
          </a:stretch>
        </p:blipFill>
        <p:spPr>
          <a:xfrm>
            <a:off x="595095" y="987536"/>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307E9770-FC25-94DC-FA3B-C6A183C5F8A8}"/>
              </a:ext>
            </a:extLst>
          </p:cNvPr>
          <p:cNvSpPr>
            <a:spLocks noGrp="1"/>
          </p:cNvSpPr>
          <p:nvPr>
            <p:ph type="body" sz="quarter" idx="13" hasCustomPrompt="1"/>
          </p:nvPr>
        </p:nvSpPr>
        <p:spPr>
          <a:xfrm>
            <a:off x="889160" y="1328531"/>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4" name="テキスト プレースホルダー 13">
            <a:extLst>
              <a:ext uri="{FF2B5EF4-FFF2-40B4-BE49-F238E27FC236}">
                <a16:creationId xmlns:a16="http://schemas.microsoft.com/office/drawing/2014/main" id="{2318C1AB-731E-FBB4-5361-244435BD9838}"/>
              </a:ext>
            </a:extLst>
          </p:cNvPr>
          <p:cNvSpPr>
            <a:spLocks noGrp="1"/>
          </p:cNvSpPr>
          <p:nvPr>
            <p:ph type="body" sz="quarter" idx="17" hasCustomPrompt="1"/>
          </p:nvPr>
        </p:nvSpPr>
        <p:spPr>
          <a:xfrm>
            <a:off x="6055563"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3" name="テキスト プレースホルダー 6">
            <a:extLst>
              <a:ext uri="{FF2B5EF4-FFF2-40B4-BE49-F238E27FC236}">
                <a16:creationId xmlns:a16="http://schemas.microsoft.com/office/drawing/2014/main" id="{EB9EE7DE-ACF0-E2AE-4A48-EC9A4A270285}"/>
              </a:ext>
            </a:extLst>
          </p:cNvPr>
          <p:cNvSpPr>
            <a:spLocks noGrp="1"/>
          </p:cNvSpPr>
          <p:nvPr>
            <p:ph type="body" sz="quarter" idx="14" hasCustomPrompt="1"/>
          </p:nvPr>
        </p:nvSpPr>
        <p:spPr>
          <a:xfrm>
            <a:off x="897885" y="1597019"/>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Tree>
    <p:extLst>
      <p:ext uri="{BB962C8B-B14F-4D97-AF65-F5344CB8AC3E}">
        <p14:creationId xmlns:p14="http://schemas.microsoft.com/office/powerpoint/2010/main" val="202850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基本スライド（事例） 1 1 1" preserve="1" userDrawn="1">
  <p:cSld name="1_基本スライド（事例） 1 1 1">
    <p:spTree>
      <p:nvGrpSpPr>
        <p:cNvPr id="1" name="Shape 55"/>
        <p:cNvGrpSpPr/>
        <p:nvPr/>
      </p:nvGrpSpPr>
      <p:grpSpPr>
        <a:xfrm>
          <a:off x="0" y="0"/>
          <a:ext cx="0" cy="0"/>
          <a:chOff x="0" y="0"/>
          <a:chExt cx="0" cy="0"/>
        </a:xfrm>
      </p:grpSpPr>
      <p:pic>
        <p:nvPicPr>
          <p:cNvPr id="56" name="Google Shape;56;p9"/>
          <p:cNvPicPr preferRelativeResize="0"/>
          <p:nvPr/>
        </p:nvPicPr>
        <p:blipFill>
          <a:blip r:embed="rId2">
            <a:alphaModFix/>
          </a:blip>
          <a:stretch>
            <a:fillRect/>
          </a:stretch>
        </p:blipFill>
        <p:spPr>
          <a:xfrm>
            <a:off x="595091" y="987536"/>
            <a:ext cx="900700" cy="942733"/>
          </a:xfrm>
          <a:prstGeom prst="rect">
            <a:avLst/>
          </a:prstGeom>
          <a:noFill/>
          <a:ln>
            <a:noFill/>
          </a:ln>
        </p:spPr>
      </p:pic>
      <p:sp>
        <p:nvSpPr>
          <p:cNvPr id="57" name="Google Shape;57;p9"/>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59" name="Google Shape;59;p9"/>
          <p:cNvPicPr preferRelativeResize="0"/>
          <p:nvPr/>
        </p:nvPicPr>
        <p:blipFill rotWithShape="1">
          <a:blip r:embed="rId3">
            <a:alphaModFix/>
          </a:blip>
          <a:srcRect/>
          <a:stretch/>
        </p:blipFill>
        <p:spPr>
          <a:xfrm rot="10800000" flipH="1">
            <a:off x="-2" y="481"/>
            <a:ext cx="12192027" cy="47883"/>
          </a:xfrm>
          <a:prstGeom prst="rect">
            <a:avLst/>
          </a:prstGeom>
          <a:noFill/>
          <a:ln>
            <a:noFill/>
          </a:ln>
        </p:spPr>
      </p:pic>
      <p:pic>
        <p:nvPicPr>
          <p:cNvPr id="60" name="Google Shape;60;p9" descr="A-TANK logo"/>
          <p:cNvPicPr preferRelativeResize="0"/>
          <p:nvPr/>
        </p:nvPicPr>
        <p:blipFill rotWithShape="1">
          <a:blip r:embed="rId4">
            <a:alphaModFix/>
          </a:blip>
          <a:srcRect/>
          <a:stretch/>
        </p:blipFill>
        <p:spPr>
          <a:xfrm>
            <a:off x="10071103" y="107949"/>
            <a:ext cx="1955796" cy="704195"/>
          </a:xfrm>
          <a:prstGeom prst="rect">
            <a:avLst/>
          </a:prstGeom>
          <a:noFill/>
          <a:ln>
            <a:noFill/>
          </a:ln>
        </p:spPr>
      </p:pic>
      <p:pic>
        <p:nvPicPr>
          <p:cNvPr id="61" name="Google Shape;61;p9"/>
          <p:cNvPicPr preferRelativeResize="0"/>
          <p:nvPr/>
        </p:nvPicPr>
        <p:blipFill>
          <a:blip r:embed="rId5">
            <a:alphaModFix/>
          </a:blip>
          <a:stretch>
            <a:fillRect/>
          </a:stretch>
        </p:blipFill>
        <p:spPr>
          <a:xfrm>
            <a:off x="10659037" y="5451469"/>
            <a:ext cx="943633" cy="987667"/>
          </a:xfrm>
          <a:prstGeom prst="rect">
            <a:avLst/>
          </a:prstGeom>
          <a:noFill/>
          <a:ln>
            <a:noFill/>
          </a:ln>
        </p:spPr>
      </p:pic>
      <p:sp>
        <p:nvSpPr>
          <p:cNvPr id="4" name="Google Shape;40;p7">
            <a:extLst>
              <a:ext uri="{FF2B5EF4-FFF2-40B4-BE49-F238E27FC236}">
                <a16:creationId xmlns:a16="http://schemas.microsoft.com/office/drawing/2014/main" id="{8C48241B-315D-2B1E-5C6C-C565B2DD058E}"/>
              </a:ext>
            </a:extLst>
          </p:cNvPr>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sp>
        <p:nvSpPr>
          <p:cNvPr id="5" name="テキスト プレースホルダー 6">
            <a:extLst>
              <a:ext uri="{FF2B5EF4-FFF2-40B4-BE49-F238E27FC236}">
                <a16:creationId xmlns:a16="http://schemas.microsoft.com/office/drawing/2014/main" id="{318A8F62-6EE7-8D27-D1F5-505F321141DB}"/>
              </a:ext>
            </a:extLst>
          </p:cNvPr>
          <p:cNvSpPr>
            <a:spLocks noGrp="1"/>
          </p:cNvSpPr>
          <p:nvPr>
            <p:ph type="body" sz="quarter" idx="13" hasCustomPrompt="1"/>
          </p:nvPr>
        </p:nvSpPr>
        <p:spPr>
          <a:xfrm>
            <a:off x="889160" y="1328531"/>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7" name="テキスト プレースホルダー 13">
            <a:extLst>
              <a:ext uri="{FF2B5EF4-FFF2-40B4-BE49-F238E27FC236}">
                <a16:creationId xmlns:a16="http://schemas.microsoft.com/office/drawing/2014/main" id="{9DFF61F8-60AD-7DDF-7A1C-4851DE73039D}"/>
              </a:ext>
            </a:extLst>
          </p:cNvPr>
          <p:cNvSpPr>
            <a:spLocks noGrp="1"/>
          </p:cNvSpPr>
          <p:nvPr>
            <p:ph type="body" sz="quarter" idx="17" hasCustomPrompt="1"/>
          </p:nvPr>
        </p:nvSpPr>
        <p:spPr>
          <a:xfrm>
            <a:off x="6055563"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9" name="テキスト プレースホルダー 6">
            <a:extLst>
              <a:ext uri="{FF2B5EF4-FFF2-40B4-BE49-F238E27FC236}">
                <a16:creationId xmlns:a16="http://schemas.microsoft.com/office/drawing/2014/main" id="{BADB1CF5-D2B1-ABCC-D3D0-D93B52F5A06D}"/>
              </a:ext>
            </a:extLst>
          </p:cNvPr>
          <p:cNvSpPr>
            <a:spLocks noGrp="1"/>
          </p:cNvSpPr>
          <p:nvPr>
            <p:ph type="body" sz="quarter" idx="14" hasCustomPrompt="1"/>
          </p:nvPr>
        </p:nvSpPr>
        <p:spPr>
          <a:xfrm>
            <a:off x="897885" y="1597019"/>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Tree>
    <p:extLst>
      <p:ext uri="{BB962C8B-B14F-4D97-AF65-F5344CB8AC3E}">
        <p14:creationId xmlns:p14="http://schemas.microsoft.com/office/powerpoint/2010/main" val="1902227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2 つのコンテンツ">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8C74CE37-CA6F-AA8B-4B90-91CF581A182D}"/>
              </a:ext>
            </a:extLst>
          </p:cNvPr>
          <p:cNvSpPr>
            <a:spLocks noGrp="1"/>
          </p:cNvSpPr>
          <p:nvPr>
            <p:ph sz="half" idx="2"/>
          </p:nvPr>
        </p:nvSpPr>
        <p:spPr>
          <a:xfrm>
            <a:off x="6146801" y="1244603"/>
            <a:ext cx="5587107" cy="5118100"/>
          </a:xfrm>
          <a:prstGeom prst="rect">
            <a:avLst/>
          </a:prstGeom>
        </p:spPr>
        <p:txBody>
          <a:bodyPr/>
          <a:lstStyle>
            <a:lvl1pPr>
              <a:defRPr sz="2400" b="0" i="0">
                <a:latin typeface="Yu Gothic Medium" panose="020B0400000000000000" pitchFamily="34" charset="-128"/>
                <a:ea typeface="Yu Gothic Medium" panose="020B0400000000000000" pitchFamily="34" charset="-128"/>
              </a:defRPr>
            </a:lvl1pPr>
            <a:lvl2pPr>
              <a:defRPr sz="1800" b="0" i="0">
                <a:latin typeface="Yu Gothic" panose="020B0400000000000000" pitchFamily="34" charset="-128"/>
                <a:ea typeface="Yu Gothic" panose="020B0400000000000000" pitchFamily="34" charset="-128"/>
              </a:defRPr>
            </a:lvl2pPr>
            <a:lvl3pPr>
              <a:defRPr sz="1600" b="0" i="0">
                <a:latin typeface="Yu Gothic" panose="020B0400000000000000" pitchFamily="34" charset="-128"/>
                <a:ea typeface="Yu Gothic" panose="020B0400000000000000" pitchFamily="34" charset="-128"/>
              </a:defRPr>
            </a:lvl3pPr>
            <a:lvl4pPr>
              <a:defRPr sz="1200" b="0" i="0">
                <a:latin typeface="Yu Gothic" panose="020B0400000000000000" pitchFamily="34" charset="-128"/>
                <a:ea typeface="Yu Gothic" panose="020B0400000000000000" pitchFamily="34" charset="-128"/>
              </a:defRPr>
            </a:lvl4pPr>
            <a:lvl5pPr>
              <a:defRPr sz="800" b="0"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7" name="コンテンツ プレースホルダー 3">
            <a:extLst>
              <a:ext uri="{FF2B5EF4-FFF2-40B4-BE49-F238E27FC236}">
                <a16:creationId xmlns:a16="http://schemas.microsoft.com/office/drawing/2014/main" id="{6E3C36A4-0221-544A-C316-EDC86A93622B}"/>
              </a:ext>
            </a:extLst>
          </p:cNvPr>
          <p:cNvSpPr>
            <a:spLocks noGrp="1"/>
          </p:cNvSpPr>
          <p:nvPr>
            <p:ph sz="half" idx="13"/>
          </p:nvPr>
        </p:nvSpPr>
        <p:spPr>
          <a:xfrm>
            <a:off x="547559" y="1244603"/>
            <a:ext cx="5446844" cy="5118100"/>
          </a:xfrm>
          <a:prstGeom prst="rect">
            <a:avLst/>
          </a:prstGeom>
        </p:spPr>
        <p:txBody>
          <a:bodyPr/>
          <a:lstStyle>
            <a:lvl1pPr>
              <a:defRPr sz="2400" b="0" i="0">
                <a:latin typeface="Yu Gothic Medium" panose="020B0400000000000000" pitchFamily="34" charset="-128"/>
                <a:ea typeface="Yu Gothic Medium" panose="020B0400000000000000" pitchFamily="34" charset="-128"/>
              </a:defRPr>
            </a:lvl1pPr>
            <a:lvl2pPr>
              <a:defRPr sz="1800" b="0" i="0">
                <a:latin typeface="Yu Gothic" panose="020B0400000000000000" pitchFamily="34" charset="-128"/>
                <a:ea typeface="Yu Gothic" panose="020B0400000000000000" pitchFamily="34" charset="-128"/>
              </a:defRPr>
            </a:lvl2pPr>
            <a:lvl3pPr>
              <a:defRPr sz="1600" b="0" i="0">
                <a:latin typeface="Yu Gothic" panose="020B0400000000000000" pitchFamily="34" charset="-128"/>
                <a:ea typeface="Yu Gothic" panose="020B0400000000000000" pitchFamily="34" charset="-128"/>
              </a:defRPr>
            </a:lvl3pPr>
            <a:lvl4pPr>
              <a:defRPr sz="1200" b="0" i="0">
                <a:latin typeface="Yu Gothic" panose="020B0400000000000000" pitchFamily="34" charset="-128"/>
                <a:ea typeface="Yu Gothic" panose="020B0400000000000000" pitchFamily="34" charset="-128"/>
              </a:defRPr>
            </a:lvl4pPr>
            <a:lvl5pPr>
              <a:defRPr sz="800" b="0"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8" name="図 7" descr="A-TANK logo">
            <a:extLst>
              <a:ext uri="{FF2B5EF4-FFF2-40B4-BE49-F238E27FC236}">
                <a16:creationId xmlns:a16="http://schemas.microsoft.com/office/drawing/2014/main" id="{736A8419-A33E-CCF0-91E4-4975200F65D5}"/>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71100" y="107949"/>
            <a:ext cx="1955800" cy="704195"/>
          </a:xfrm>
          <a:prstGeom prst="rect">
            <a:avLst/>
          </a:prstGeom>
        </p:spPr>
      </p:pic>
      <p:pic>
        <p:nvPicPr>
          <p:cNvPr id="3" name="図 2">
            <a:extLst>
              <a:ext uri="{FF2B5EF4-FFF2-40B4-BE49-F238E27FC236}">
                <a16:creationId xmlns:a16="http://schemas.microsoft.com/office/drawing/2014/main" id="{1ACA672F-052C-CE9A-27EF-45A2DA36FEA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V="1">
            <a:off x="-1" y="481"/>
            <a:ext cx="12192001" cy="47883"/>
          </a:xfrm>
          <a:prstGeom prst="rect">
            <a:avLst/>
          </a:prstGeom>
        </p:spPr>
      </p:pic>
      <p:sp>
        <p:nvSpPr>
          <p:cNvPr id="10" name="スライド番号プレースホルダー 5">
            <a:extLst>
              <a:ext uri="{FF2B5EF4-FFF2-40B4-BE49-F238E27FC236}">
                <a16:creationId xmlns:a16="http://schemas.microsoft.com/office/drawing/2014/main" id="{B8C67DA1-6553-CB34-49CC-12EDA13DCCAF}"/>
              </a:ext>
            </a:extLst>
          </p:cNvPr>
          <p:cNvSpPr>
            <a:spLocks noGrp="1"/>
          </p:cNvSpPr>
          <p:nvPr>
            <p:ph type="sldNum" sz="quarter" idx="4"/>
          </p:nvPr>
        </p:nvSpPr>
        <p:spPr>
          <a:xfrm>
            <a:off x="11476238" y="6554912"/>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a:t>
            </a:fld>
            <a:endParaRPr lang="ja-JP" altLang="en-US"/>
          </a:p>
        </p:txBody>
      </p:sp>
      <p:sp>
        <p:nvSpPr>
          <p:cNvPr id="11" name="タイトル 1">
            <a:extLst>
              <a:ext uri="{FF2B5EF4-FFF2-40B4-BE49-F238E27FC236}">
                <a16:creationId xmlns:a16="http://schemas.microsoft.com/office/drawing/2014/main" id="{911E34C8-DC3E-4C84-DCAE-0CAAC3D1E9C2}"/>
              </a:ext>
            </a:extLst>
          </p:cNvPr>
          <p:cNvSpPr>
            <a:spLocks noGrp="1"/>
          </p:cNvSpPr>
          <p:nvPr>
            <p:ph type="title" hasCustomPrompt="1"/>
          </p:nvPr>
        </p:nvSpPr>
        <p:spPr>
          <a:xfrm>
            <a:off x="533403" y="255645"/>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Tree>
    <p:extLst>
      <p:ext uri="{BB962C8B-B14F-4D97-AF65-F5344CB8AC3E}">
        <p14:creationId xmlns:p14="http://schemas.microsoft.com/office/powerpoint/2010/main" val="2388263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4D9A82-F507-5DC0-65C5-4543F9D340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DCFB0EDA-30E5-25F0-4B02-3534E5E2084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9D5DB05A-4DAE-BF4A-C1CD-17598231186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0D908-C2D6-084A-9C6A-44EB3DC58219}" type="slidenum">
              <a:rPr kumimoji="1" lang="ja-JP" altLang="en-US" sz="1200" b="1" i="0" u="none" strike="noStrike" kern="1200" cap="none" spc="0" normalizeH="0" baseline="0" noProof="0" smtClean="0">
                <a:ln>
                  <a:noFill/>
                </a:ln>
                <a:solidFill>
                  <a:srgbClr val="D8D9DC">
                    <a:lumMod val="75000"/>
                  </a:srgbClr>
                </a:solidFill>
                <a:effectLst/>
                <a:uLnTx/>
                <a:uFillTx/>
                <a:latin typeface="Yu Gothic" panose="020B0400000000000000" pitchFamily="34" charset="-128"/>
                <a:ea typeface="Yu Gothic"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1200" cap="none" spc="0" normalizeH="0" baseline="0" noProof="0">
              <a:ln>
                <a:noFill/>
              </a:ln>
              <a:solidFill>
                <a:srgbClr val="D8D9DC">
                  <a:lumMod val="75000"/>
                </a:srgbClr>
              </a:solidFill>
              <a:effectLst/>
              <a:uLnTx/>
              <a:uFillTx/>
              <a:latin typeface="Yu Gothic" panose="020B0400000000000000" pitchFamily="34" charset="-128"/>
              <a:ea typeface="Yu Gothic" panose="020B0400000000000000" pitchFamily="34" charset="-128"/>
              <a:cs typeface="+mn-cs"/>
            </a:endParaRPr>
          </a:p>
        </p:txBody>
      </p:sp>
    </p:spTree>
    <p:extLst>
      <p:ext uri="{BB962C8B-B14F-4D97-AF65-F5344CB8AC3E}">
        <p14:creationId xmlns:p14="http://schemas.microsoft.com/office/powerpoint/2010/main" val="139298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4" name="図 3" descr="図形 が含まれている画像&#10;&#10;自動的に生成された説明">
            <a:extLst>
              <a:ext uri="{FF2B5EF4-FFF2-40B4-BE49-F238E27FC236}">
                <a16:creationId xmlns:a16="http://schemas.microsoft.com/office/drawing/2014/main" id="{AC7829FB-1EEE-9548-C212-C9287D839B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タイトル 1">
            <a:extLst>
              <a:ext uri="{FF2B5EF4-FFF2-40B4-BE49-F238E27FC236}">
                <a16:creationId xmlns:a16="http://schemas.microsoft.com/office/drawing/2014/main" id="{54A3C7D1-D28E-DC10-FE5F-F62A004E48B1}"/>
              </a:ext>
            </a:extLst>
          </p:cNvPr>
          <p:cNvSpPr>
            <a:spLocks noGrp="1"/>
          </p:cNvSpPr>
          <p:nvPr>
            <p:ph type="ctrTitle" hasCustomPrompt="1"/>
          </p:nvPr>
        </p:nvSpPr>
        <p:spPr>
          <a:xfrm>
            <a:off x="1237369" y="3091262"/>
            <a:ext cx="9310679" cy="1628223"/>
          </a:xfrm>
          <a:prstGeom prst="rect">
            <a:avLst/>
          </a:prstGeom>
        </p:spPr>
        <p:txBody>
          <a:bodyPr anchor="t"/>
          <a:lstStyle>
            <a:lvl1pPr algn="l">
              <a:lnSpc>
                <a:spcPct val="100000"/>
              </a:lnSpc>
              <a:defRPr sz="4267" b="1" i="0">
                <a:solidFill>
                  <a:schemeClr val="tx1"/>
                </a:solidFill>
                <a:latin typeface="Yu Gothic" panose="020B0400000000000000" pitchFamily="34" charset="-128"/>
                <a:ea typeface="Yu Gothic" panose="020B0400000000000000" pitchFamily="34" charset="-128"/>
              </a:defRPr>
            </a:lvl1pPr>
          </a:lstStyle>
          <a:p>
            <a:r>
              <a:rPr kumimoji="1" lang="ja-JP" altLang="en-US"/>
              <a:t>セクション内の小見出しを入力</a:t>
            </a:r>
          </a:p>
        </p:txBody>
      </p:sp>
      <p:cxnSp>
        <p:nvCxnSpPr>
          <p:cNvPr id="12" name="直線コネクタ 11">
            <a:extLst>
              <a:ext uri="{FF2B5EF4-FFF2-40B4-BE49-F238E27FC236}">
                <a16:creationId xmlns:a16="http://schemas.microsoft.com/office/drawing/2014/main" id="{1EC80CB6-9912-0EFC-5692-E899A3200D98}"/>
              </a:ext>
            </a:extLst>
          </p:cNvPr>
          <p:cNvCxnSpPr/>
          <p:nvPr userDrawn="1"/>
        </p:nvCxnSpPr>
        <p:spPr>
          <a:xfrm>
            <a:off x="1440659" y="2989006"/>
            <a:ext cx="9310679" cy="0"/>
          </a:xfrm>
          <a:prstGeom prst="line">
            <a:avLst/>
          </a:prstGeom>
          <a:ln w="19050">
            <a:solidFill>
              <a:srgbClr val="EB0083"/>
            </a:solidFill>
          </a:ln>
        </p:spPr>
        <p:style>
          <a:lnRef idx="1">
            <a:schemeClr val="accent1"/>
          </a:lnRef>
          <a:fillRef idx="0">
            <a:schemeClr val="accent1"/>
          </a:fillRef>
          <a:effectRef idx="0">
            <a:schemeClr val="accent1"/>
          </a:effectRef>
          <a:fontRef idx="minor">
            <a:schemeClr val="tx1"/>
          </a:fontRef>
        </p:style>
      </p:cxnSp>
      <p:sp>
        <p:nvSpPr>
          <p:cNvPr id="24" name="テキスト プレースホルダー 23">
            <a:extLst>
              <a:ext uri="{FF2B5EF4-FFF2-40B4-BE49-F238E27FC236}">
                <a16:creationId xmlns:a16="http://schemas.microsoft.com/office/drawing/2014/main" id="{BBD91B32-8EF3-AF58-1F81-07C90C1FD6B8}"/>
              </a:ext>
            </a:extLst>
          </p:cNvPr>
          <p:cNvSpPr>
            <a:spLocks noGrp="1"/>
          </p:cNvSpPr>
          <p:nvPr>
            <p:ph type="body" sz="quarter" idx="10" hasCustomPrompt="1"/>
          </p:nvPr>
        </p:nvSpPr>
        <p:spPr>
          <a:xfrm>
            <a:off x="1333728" y="2636526"/>
            <a:ext cx="4762270" cy="403610"/>
          </a:xfrm>
          <a:prstGeom prst="rect">
            <a:avLst/>
          </a:prstGeom>
        </p:spPr>
        <p:txBody>
          <a:bodyPr/>
          <a:lstStyle>
            <a:lvl1pPr marL="0" indent="0">
              <a:buNone/>
              <a:defRPr sz="1866" b="1">
                <a:solidFill>
                  <a:srgbClr val="EB0083"/>
                </a:solidFill>
              </a:defRPr>
            </a:lvl1pPr>
          </a:lstStyle>
          <a:p>
            <a:pPr lvl="0"/>
            <a:r>
              <a:rPr kumimoji="1" lang="ja-JP" altLang="en-US"/>
              <a:t>セクションタイトルを入力</a:t>
            </a:r>
          </a:p>
        </p:txBody>
      </p:sp>
    </p:spTree>
    <p:extLst>
      <p:ext uri="{BB962C8B-B14F-4D97-AF65-F5344CB8AC3E}">
        <p14:creationId xmlns:p14="http://schemas.microsoft.com/office/powerpoint/2010/main" val="110787624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76238" y="6554912"/>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a:t>
            </a:fld>
            <a:endParaRPr lang="ja-JP" altLang="en-US"/>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3" y="255645"/>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481"/>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49"/>
            <a:ext cx="1955800" cy="704195"/>
          </a:xfrm>
          <a:prstGeom prst="rect">
            <a:avLst/>
          </a:prstGeom>
        </p:spPr>
      </p:pic>
      <p:sp>
        <p:nvSpPr>
          <p:cNvPr id="9" name="テキスト プレースホルダー 4">
            <a:extLst>
              <a:ext uri="{FF2B5EF4-FFF2-40B4-BE49-F238E27FC236}">
                <a16:creationId xmlns:a16="http://schemas.microsoft.com/office/drawing/2014/main" id="{B0EC2806-B623-4720-99CC-8F6337CB755B}"/>
              </a:ext>
            </a:extLst>
          </p:cNvPr>
          <p:cNvSpPr>
            <a:spLocks noGrp="1"/>
          </p:cNvSpPr>
          <p:nvPr>
            <p:ph type="body" sz="quarter" idx="19" hasCustomPrompt="1"/>
          </p:nvPr>
        </p:nvSpPr>
        <p:spPr>
          <a:xfrm>
            <a:off x="335361" y="944723"/>
            <a:ext cx="11521280" cy="833311"/>
          </a:xfrm>
          <a:prstGeom prst="rect">
            <a:avLst/>
          </a:prstGeom>
        </p:spPr>
        <p:txBody>
          <a:bodyPr/>
          <a:lstStyle>
            <a:lvl1pPr marL="0" indent="0" algn="ctr">
              <a:lnSpc>
                <a:spcPct val="85000"/>
              </a:lnSpc>
              <a:buNone/>
              <a:defRPr sz="1800" b="1"/>
            </a:lvl1pPr>
          </a:lstStyle>
          <a:p>
            <a:pPr lvl="0"/>
            <a:r>
              <a:rPr kumimoji="1" lang="ja-JP" altLang="en-US"/>
              <a:t>見出しを記入</a:t>
            </a:r>
          </a:p>
        </p:txBody>
      </p:sp>
      <p:sp>
        <p:nvSpPr>
          <p:cNvPr id="10" name="テキスト プレースホルダー 4">
            <a:extLst>
              <a:ext uri="{FF2B5EF4-FFF2-40B4-BE49-F238E27FC236}">
                <a16:creationId xmlns:a16="http://schemas.microsoft.com/office/drawing/2014/main" id="{2BC826EC-1D21-82A2-3472-E7258EC35D12}"/>
              </a:ext>
            </a:extLst>
          </p:cNvPr>
          <p:cNvSpPr>
            <a:spLocks noGrp="1"/>
          </p:cNvSpPr>
          <p:nvPr>
            <p:ph type="body" sz="quarter" idx="20" hasCustomPrompt="1"/>
          </p:nvPr>
        </p:nvSpPr>
        <p:spPr>
          <a:xfrm>
            <a:off x="659396" y="1362811"/>
            <a:ext cx="10934310" cy="833311"/>
          </a:xfrm>
          <a:prstGeom prst="rect">
            <a:avLst/>
          </a:prstGeom>
        </p:spPr>
        <p:txBody>
          <a:bodyPr/>
          <a:lstStyle>
            <a:lvl1pPr marL="0" indent="0" algn="ctr">
              <a:lnSpc>
                <a:spcPct val="50000"/>
              </a:lnSpc>
              <a:buNone/>
              <a:defRPr sz="1467" b="0">
                <a:latin typeface="+mn-ea"/>
                <a:ea typeface="+mn-ea"/>
              </a:defRPr>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254985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5" name="図 4" descr="図形 が含まれている画像&#10;&#10;自動的に生成された説明">
            <a:extLst>
              <a:ext uri="{FF2B5EF4-FFF2-40B4-BE49-F238E27FC236}">
                <a16:creationId xmlns:a16="http://schemas.microsoft.com/office/drawing/2014/main" id="{84BBA61B-93B8-88E6-A0F1-8F8B9F8949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タイトル 1">
            <a:extLst>
              <a:ext uri="{FF2B5EF4-FFF2-40B4-BE49-F238E27FC236}">
                <a16:creationId xmlns:a16="http://schemas.microsoft.com/office/drawing/2014/main" id="{25ACA7BC-DDFF-DB2B-E062-7C29FB521730}"/>
              </a:ext>
            </a:extLst>
          </p:cNvPr>
          <p:cNvSpPr>
            <a:spLocks noGrp="1"/>
          </p:cNvSpPr>
          <p:nvPr>
            <p:ph type="ctrTitle" hasCustomPrompt="1"/>
          </p:nvPr>
        </p:nvSpPr>
        <p:spPr>
          <a:xfrm>
            <a:off x="1237371" y="3429001"/>
            <a:ext cx="9310679" cy="1641475"/>
          </a:xfrm>
          <a:prstGeom prst="rect">
            <a:avLst/>
          </a:prstGeom>
        </p:spPr>
        <p:txBody>
          <a:bodyPr anchor="t"/>
          <a:lstStyle>
            <a:lvl1pPr algn="l">
              <a:lnSpc>
                <a:spcPct val="100000"/>
              </a:lnSpc>
              <a:defRPr sz="5333" b="1" i="0">
                <a:latin typeface="Yu Gothic" panose="020B0400000000000000" pitchFamily="34" charset="-128"/>
                <a:ea typeface="Yu Gothic" panose="020B0400000000000000" pitchFamily="34" charset="-128"/>
              </a:defRPr>
            </a:lvl1pPr>
          </a:lstStyle>
          <a:p>
            <a:r>
              <a:rPr kumimoji="1" lang="ja-JP" altLang="en-US"/>
              <a:t>セクションタイトル</a:t>
            </a:r>
          </a:p>
        </p:txBody>
      </p:sp>
    </p:spTree>
    <p:extLst>
      <p:ext uri="{BB962C8B-B14F-4D97-AF65-F5344CB8AC3E}">
        <p14:creationId xmlns:p14="http://schemas.microsoft.com/office/powerpoint/2010/main" val="117029947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サブ">
    <p:bg>
      <p:bgPr>
        <a:solidFill>
          <a:schemeClr val="bg2">
            <a:alpha val="60104"/>
          </a:schemeClr>
        </a:solidFill>
        <a:effectLst/>
      </p:bgPr>
    </p:bg>
    <p:spTree>
      <p:nvGrpSpPr>
        <p:cNvPr id="1" name=""/>
        <p:cNvGrpSpPr/>
        <p:nvPr/>
      </p:nvGrpSpPr>
      <p:grpSpPr>
        <a:xfrm>
          <a:off x="0" y="0"/>
          <a:ext cx="0" cy="0"/>
          <a:chOff x="0" y="0"/>
          <a:chExt cx="0" cy="0"/>
        </a:xfrm>
      </p:grpSpPr>
      <p:pic>
        <p:nvPicPr>
          <p:cNvPr id="4" name="図 3" descr="図形&#10;&#10;自動的に生成された説明">
            <a:extLst>
              <a:ext uri="{FF2B5EF4-FFF2-40B4-BE49-F238E27FC236}">
                <a16:creationId xmlns:a16="http://schemas.microsoft.com/office/drawing/2014/main" id="{98319759-829F-D2EA-7B7A-6C2386E1D27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8486806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26" name="Google Shape;26;p6"/>
          <p:cNvSpPr/>
          <p:nvPr/>
        </p:nvSpPr>
        <p:spPr>
          <a:xfrm>
            <a:off x="592075" y="987533"/>
            <a:ext cx="51664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89">
              <a:latin typeface="游ゴシック" panose="020B0400000000000000" pitchFamily="50" charset="-128"/>
              <a:ea typeface="游ゴシック" panose="020B0400000000000000" pitchFamily="50" charset="-128"/>
            </a:endParaRPr>
          </a:p>
        </p:txBody>
      </p:sp>
      <p:pic>
        <p:nvPicPr>
          <p:cNvPr id="27" name="Google Shape;27;p6"/>
          <p:cNvPicPr preferRelativeResize="0"/>
          <p:nvPr/>
        </p:nvPicPr>
        <p:blipFill>
          <a:blip r:embed="rId2">
            <a:alphaModFix/>
          </a:blip>
          <a:stretch>
            <a:fillRect/>
          </a:stretch>
        </p:blipFill>
        <p:spPr>
          <a:xfrm>
            <a:off x="592879" y="987536"/>
            <a:ext cx="900700" cy="942733"/>
          </a:xfrm>
          <a:prstGeom prst="rect">
            <a:avLst/>
          </a:prstGeom>
          <a:noFill/>
          <a:ln>
            <a:noFill/>
          </a:ln>
        </p:spPr>
      </p:pic>
      <p:pic>
        <p:nvPicPr>
          <p:cNvPr id="28" name="Google Shape;28;p6"/>
          <p:cNvPicPr preferRelativeResize="0"/>
          <p:nvPr/>
        </p:nvPicPr>
        <p:blipFill>
          <a:blip r:embed="rId3">
            <a:alphaModFix/>
          </a:blip>
          <a:stretch>
            <a:fillRect/>
          </a:stretch>
        </p:blipFill>
        <p:spPr>
          <a:xfrm>
            <a:off x="4815649" y="5451469"/>
            <a:ext cx="943633" cy="987667"/>
          </a:xfrm>
          <a:prstGeom prst="rect">
            <a:avLst/>
          </a:prstGeom>
          <a:noFill/>
          <a:ln>
            <a:noFill/>
          </a:ln>
        </p:spPr>
      </p:pic>
      <p:sp>
        <p:nvSpPr>
          <p:cNvPr id="29" name="Google Shape;29;p6"/>
          <p:cNvSpPr txBox="1">
            <a:spLocks noGrp="1"/>
          </p:cNvSpPr>
          <p:nvPr>
            <p:ph type="sldNum" idx="12"/>
          </p:nvPr>
        </p:nvSpPr>
        <p:spPr>
          <a:xfrm>
            <a:off x="11476235" y="655432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4">
            <a:alphaModFix/>
          </a:blip>
          <a:srcRect/>
          <a:stretch/>
        </p:blipFill>
        <p:spPr>
          <a:xfrm rot="10800000" flipH="1">
            <a:off x="-2" y="481"/>
            <a:ext cx="12192027" cy="47883"/>
          </a:xfrm>
          <a:prstGeom prst="rect">
            <a:avLst/>
          </a:prstGeom>
          <a:noFill/>
          <a:ln>
            <a:noFill/>
          </a:ln>
        </p:spPr>
      </p:pic>
      <p:pic>
        <p:nvPicPr>
          <p:cNvPr id="32" name="Google Shape;32;p6" descr="A-TANK logo"/>
          <p:cNvPicPr preferRelativeResize="0"/>
          <p:nvPr/>
        </p:nvPicPr>
        <p:blipFill rotWithShape="1">
          <a:blip r:embed="rId5">
            <a:alphaModFix/>
          </a:blip>
          <a:srcRect/>
          <a:stretch/>
        </p:blipFill>
        <p:spPr>
          <a:xfrm>
            <a:off x="10071103" y="107949"/>
            <a:ext cx="1955796" cy="704195"/>
          </a:xfrm>
          <a:prstGeom prst="rect">
            <a:avLst/>
          </a:prstGeom>
          <a:noFill/>
          <a:ln>
            <a:noFill/>
          </a:ln>
        </p:spPr>
      </p:pic>
      <p:sp>
        <p:nvSpPr>
          <p:cNvPr id="33" name="Google Shape;33;p6"/>
          <p:cNvSpPr/>
          <p:nvPr/>
        </p:nvSpPr>
        <p:spPr>
          <a:xfrm>
            <a:off x="6495745" y="987533"/>
            <a:ext cx="51664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89">
              <a:latin typeface="游ゴシック" panose="020B0400000000000000" pitchFamily="50" charset="-128"/>
              <a:ea typeface="游ゴシック" panose="020B0400000000000000" pitchFamily="50" charset="-128"/>
            </a:endParaRPr>
          </a:p>
        </p:txBody>
      </p:sp>
      <p:pic>
        <p:nvPicPr>
          <p:cNvPr id="34" name="Google Shape;34;p6"/>
          <p:cNvPicPr preferRelativeResize="0"/>
          <p:nvPr/>
        </p:nvPicPr>
        <p:blipFill>
          <a:blip r:embed="rId2">
            <a:alphaModFix/>
          </a:blip>
          <a:stretch>
            <a:fillRect/>
          </a:stretch>
        </p:blipFill>
        <p:spPr>
          <a:xfrm>
            <a:off x="6495747" y="987536"/>
            <a:ext cx="900700" cy="942733"/>
          </a:xfrm>
          <a:prstGeom prst="rect">
            <a:avLst/>
          </a:prstGeom>
          <a:noFill/>
          <a:ln>
            <a:noFill/>
          </a:ln>
        </p:spPr>
      </p:pic>
      <p:pic>
        <p:nvPicPr>
          <p:cNvPr id="35" name="Google Shape;35;p6"/>
          <p:cNvPicPr preferRelativeResize="0"/>
          <p:nvPr/>
        </p:nvPicPr>
        <p:blipFill>
          <a:blip r:embed="rId3">
            <a:alphaModFix/>
          </a:blip>
          <a:stretch>
            <a:fillRect/>
          </a:stretch>
        </p:blipFill>
        <p:spPr>
          <a:xfrm>
            <a:off x="10718516" y="5451469"/>
            <a:ext cx="943633" cy="987667"/>
          </a:xfrm>
          <a:prstGeom prst="rect">
            <a:avLst/>
          </a:prstGeom>
          <a:noFill/>
          <a:ln>
            <a:noFill/>
          </a:ln>
        </p:spPr>
      </p:pic>
      <p:sp>
        <p:nvSpPr>
          <p:cNvPr id="7" name="テキスト プレースホルダー 6">
            <a:extLst>
              <a:ext uri="{FF2B5EF4-FFF2-40B4-BE49-F238E27FC236}">
                <a16:creationId xmlns:a16="http://schemas.microsoft.com/office/drawing/2014/main" id="{4F12CFC6-52A0-A796-9C43-A76E7A6E8AAC}"/>
              </a:ext>
            </a:extLst>
          </p:cNvPr>
          <p:cNvSpPr>
            <a:spLocks noGrp="1"/>
          </p:cNvSpPr>
          <p:nvPr>
            <p:ph type="body" sz="quarter" idx="13" hasCustomPrompt="1"/>
          </p:nvPr>
        </p:nvSpPr>
        <p:spPr>
          <a:xfrm>
            <a:off x="886948" y="1328531"/>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8" name="テキスト プレースホルダー 6">
            <a:extLst>
              <a:ext uri="{FF2B5EF4-FFF2-40B4-BE49-F238E27FC236}">
                <a16:creationId xmlns:a16="http://schemas.microsoft.com/office/drawing/2014/main" id="{AEB4412C-4D6C-C68D-E528-812B2B55C62D}"/>
              </a:ext>
            </a:extLst>
          </p:cNvPr>
          <p:cNvSpPr>
            <a:spLocks noGrp="1"/>
          </p:cNvSpPr>
          <p:nvPr>
            <p:ph type="body" sz="quarter" idx="14" hasCustomPrompt="1"/>
          </p:nvPr>
        </p:nvSpPr>
        <p:spPr>
          <a:xfrm>
            <a:off x="898691" y="1597019"/>
            <a:ext cx="24586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9" name="テキスト プレースホルダー 6">
            <a:extLst>
              <a:ext uri="{FF2B5EF4-FFF2-40B4-BE49-F238E27FC236}">
                <a16:creationId xmlns:a16="http://schemas.microsoft.com/office/drawing/2014/main" id="{A734D29F-73EA-65DA-F797-D2D8D42A490B}"/>
              </a:ext>
            </a:extLst>
          </p:cNvPr>
          <p:cNvSpPr>
            <a:spLocks noGrp="1"/>
          </p:cNvSpPr>
          <p:nvPr>
            <p:ph type="body" sz="quarter" idx="15" hasCustomPrompt="1"/>
          </p:nvPr>
        </p:nvSpPr>
        <p:spPr>
          <a:xfrm>
            <a:off x="6790616" y="1322582"/>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0" name="テキスト プレースホルダー 6">
            <a:extLst>
              <a:ext uri="{FF2B5EF4-FFF2-40B4-BE49-F238E27FC236}">
                <a16:creationId xmlns:a16="http://schemas.microsoft.com/office/drawing/2014/main" id="{BAFBE802-D8D1-3E39-4129-8535FCE7CF1E}"/>
              </a:ext>
            </a:extLst>
          </p:cNvPr>
          <p:cNvSpPr>
            <a:spLocks noGrp="1"/>
          </p:cNvSpPr>
          <p:nvPr>
            <p:ph type="body" sz="quarter" idx="16" hasCustomPrompt="1"/>
          </p:nvPr>
        </p:nvSpPr>
        <p:spPr>
          <a:xfrm>
            <a:off x="6802361" y="1591071"/>
            <a:ext cx="2450825"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09CD287A-DFC9-8922-706C-E2AF610AFE12}"/>
              </a:ext>
            </a:extLst>
          </p:cNvPr>
          <p:cNvSpPr>
            <a:spLocks noGrp="1"/>
          </p:cNvSpPr>
          <p:nvPr>
            <p:ph type="body" sz="quarter" idx="17" hasCustomPrompt="1"/>
          </p:nvPr>
        </p:nvSpPr>
        <p:spPr>
          <a:xfrm>
            <a:off x="886947"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17" name="テキスト プレースホルダー 13">
            <a:extLst>
              <a:ext uri="{FF2B5EF4-FFF2-40B4-BE49-F238E27FC236}">
                <a16:creationId xmlns:a16="http://schemas.microsoft.com/office/drawing/2014/main" id="{33AC31A9-8AFE-42C3-4E28-72FBA1010DB5}"/>
              </a:ext>
            </a:extLst>
          </p:cNvPr>
          <p:cNvSpPr>
            <a:spLocks noGrp="1"/>
          </p:cNvSpPr>
          <p:nvPr>
            <p:ph type="body" sz="quarter" idx="18" hasCustomPrompt="1"/>
          </p:nvPr>
        </p:nvSpPr>
        <p:spPr>
          <a:xfrm>
            <a:off x="6788155"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5"/>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Tree>
    <p:extLst>
      <p:ext uri="{BB962C8B-B14F-4D97-AF65-F5344CB8AC3E}">
        <p14:creationId xmlns:p14="http://schemas.microsoft.com/office/powerpoint/2010/main" val="1579178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439A41F8-B91E-1E7B-E3E4-C0C605D3180F}"/>
              </a:ext>
            </a:extLst>
          </p:cNvPr>
          <p:cNvSpPr>
            <a:spLocks noGrp="1"/>
          </p:cNvSpPr>
          <p:nvPr>
            <p:ph type="body" sz="quarter" idx="19" hasCustomPrompt="1"/>
          </p:nvPr>
        </p:nvSpPr>
        <p:spPr>
          <a:xfrm>
            <a:off x="1583269" y="968215"/>
            <a:ext cx="9025467" cy="704194"/>
          </a:xfrm>
          <a:prstGeom prst="rect">
            <a:avLst/>
          </a:prstGeom>
        </p:spPr>
        <p:txBody>
          <a:bodyPr>
            <a:normAutofit/>
          </a:bodyPr>
          <a:lstStyle>
            <a:lvl1pPr marL="0" indent="0" algn="ctr">
              <a:buNone/>
              <a:defRPr sz="1800" b="1"/>
            </a:lvl1pPr>
          </a:lstStyle>
          <a:p>
            <a:pPr lvl="0"/>
            <a:r>
              <a:rPr kumimoji="1" lang="ja-JP" altLang="en-US"/>
              <a:t>見出しを記入</a:t>
            </a:r>
          </a:p>
        </p:txBody>
      </p:sp>
      <p:sp>
        <p:nvSpPr>
          <p:cNvPr id="26" name="Google Shape;26;p6"/>
          <p:cNvSpPr/>
          <p:nvPr/>
        </p:nvSpPr>
        <p:spPr>
          <a:xfrm>
            <a:off x="592075" y="1895353"/>
            <a:ext cx="5166400" cy="4543779"/>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89">
              <a:latin typeface="游ゴシック" panose="020B0400000000000000" pitchFamily="50" charset="-128"/>
              <a:ea typeface="游ゴシック" panose="020B0400000000000000" pitchFamily="50" charset="-128"/>
            </a:endParaRPr>
          </a:p>
        </p:txBody>
      </p:sp>
      <p:pic>
        <p:nvPicPr>
          <p:cNvPr id="27" name="Google Shape;27;p6"/>
          <p:cNvPicPr preferRelativeResize="0"/>
          <p:nvPr/>
        </p:nvPicPr>
        <p:blipFill>
          <a:blip r:embed="rId2">
            <a:alphaModFix/>
          </a:blip>
          <a:stretch>
            <a:fillRect/>
          </a:stretch>
        </p:blipFill>
        <p:spPr>
          <a:xfrm>
            <a:off x="592879" y="1895356"/>
            <a:ext cx="900700" cy="942733"/>
          </a:xfrm>
          <a:prstGeom prst="rect">
            <a:avLst/>
          </a:prstGeom>
          <a:noFill/>
          <a:ln>
            <a:noFill/>
          </a:ln>
        </p:spPr>
      </p:pic>
      <p:pic>
        <p:nvPicPr>
          <p:cNvPr id="28" name="Google Shape;28;p6"/>
          <p:cNvPicPr preferRelativeResize="0"/>
          <p:nvPr/>
        </p:nvPicPr>
        <p:blipFill>
          <a:blip r:embed="rId3">
            <a:alphaModFix/>
          </a:blip>
          <a:stretch>
            <a:fillRect/>
          </a:stretch>
        </p:blipFill>
        <p:spPr>
          <a:xfrm>
            <a:off x="4815649" y="5451469"/>
            <a:ext cx="943633" cy="987667"/>
          </a:xfrm>
          <a:prstGeom prst="rect">
            <a:avLst/>
          </a:prstGeom>
          <a:noFill/>
          <a:ln>
            <a:noFill/>
          </a:ln>
        </p:spPr>
      </p:pic>
      <p:sp>
        <p:nvSpPr>
          <p:cNvPr id="29" name="Google Shape;29;p6"/>
          <p:cNvSpPr txBox="1">
            <a:spLocks noGrp="1"/>
          </p:cNvSpPr>
          <p:nvPr>
            <p:ph type="sldNum" idx="12"/>
          </p:nvPr>
        </p:nvSpPr>
        <p:spPr>
          <a:xfrm>
            <a:off x="11476235" y="655432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4">
            <a:alphaModFix/>
          </a:blip>
          <a:srcRect/>
          <a:stretch/>
        </p:blipFill>
        <p:spPr>
          <a:xfrm rot="10800000" flipH="1">
            <a:off x="-2" y="481"/>
            <a:ext cx="12192027" cy="47883"/>
          </a:xfrm>
          <a:prstGeom prst="rect">
            <a:avLst/>
          </a:prstGeom>
          <a:noFill/>
          <a:ln>
            <a:noFill/>
          </a:ln>
        </p:spPr>
      </p:pic>
      <p:pic>
        <p:nvPicPr>
          <p:cNvPr id="32" name="Google Shape;32;p6" descr="A-TANK logo"/>
          <p:cNvPicPr preferRelativeResize="0"/>
          <p:nvPr/>
        </p:nvPicPr>
        <p:blipFill rotWithShape="1">
          <a:blip r:embed="rId5">
            <a:alphaModFix/>
          </a:blip>
          <a:srcRect/>
          <a:stretch/>
        </p:blipFill>
        <p:spPr>
          <a:xfrm>
            <a:off x="10071103" y="107949"/>
            <a:ext cx="1955796" cy="704195"/>
          </a:xfrm>
          <a:prstGeom prst="rect">
            <a:avLst/>
          </a:prstGeom>
          <a:noFill/>
          <a:ln>
            <a:noFill/>
          </a:ln>
        </p:spPr>
      </p:pic>
      <p:sp>
        <p:nvSpPr>
          <p:cNvPr id="33" name="Google Shape;33;p6"/>
          <p:cNvSpPr/>
          <p:nvPr/>
        </p:nvSpPr>
        <p:spPr>
          <a:xfrm>
            <a:off x="6495745" y="1895353"/>
            <a:ext cx="5166400" cy="4543779"/>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89">
              <a:latin typeface="游ゴシック" panose="020B0400000000000000" pitchFamily="50" charset="-128"/>
              <a:ea typeface="游ゴシック" panose="020B0400000000000000" pitchFamily="50" charset="-128"/>
            </a:endParaRPr>
          </a:p>
        </p:txBody>
      </p:sp>
      <p:pic>
        <p:nvPicPr>
          <p:cNvPr id="34" name="Google Shape;34;p6"/>
          <p:cNvPicPr preferRelativeResize="0"/>
          <p:nvPr/>
        </p:nvPicPr>
        <p:blipFill>
          <a:blip r:embed="rId2">
            <a:alphaModFix/>
          </a:blip>
          <a:stretch>
            <a:fillRect/>
          </a:stretch>
        </p:blipFill>
        <p:spPr>
          <a:xfrm>
            <a:off x="6495747" y="1895356"/>
            <a:ext cx="900700" cy="942733"/>
          </a:xfrm>
          <a:prstGeom prst="rect">
            <a:avLst/>
          </a:prstGeom>
          <a:noFill/>
          <a:ln>
            <a:noFill/>
          </a:ln>
        </p:spPr>
      </p:pic>
      <p:pic>
        <p:nvPicPr>
          <p:cNvPr id="35" name="Google Shape;35;p6"/>
          <p:cNvPicPr preferRelativeResize="0"/>
          <p:nvPr/>
        </p:nvPicPr>
        <p:blipFill>
          <a:blip r:embed="rId3">
            <a:alphaModFix/>
          </a:blip>
          <a:stretch>
            <a:fillRect/>
          </a:stretch>
        </p:blipFill>
        <p:spPr>
          <a:xfrm>
            <a:off x="10718516" y="5451469"/>
            <a:ext cx="943633" cy="987667"/>
          </a:xfrm>
          <a:prstGeom prst="rect">
            <a:avLst/>
          </a:prstGeom>
          <a:noFill/>
          <a:ln>
            <a:noFill/>
          </a:ln>
        </p:spPr>
      </p:pic>
      <p:sp>
        <p:nvSpPr>
          <p:cNvPr id="7" name="テキスト プレースホルダー 6">
            <a:extLst>
              <a:ext uri="{FF2B5EF4-FFF2-40B4-BE49-F238E27FC236}">
                <a16:creationId xmlns:a16="http://schemas.microsoft.com/office/drawing/2014/main" id="{4F12CFC6-52A0-A796-9C43-A76E7A6E8AAC}"/>
              </a:ext>
            </a:extLst>
          </p:cNvPr>
          <p:cNvSpPr>
            <a:spLocks noGrp="1"/>
          </p:cNvSpPr>
          <p:nvPr>
            <p:ph type="body" sz="quarter" idx="13" hasCustomPrompt="1"/>
          </p:nvPr>
        </p:nvSpPr>
        <p:spPr>
          <a:xfrm>
            <a:off x="886948" y="2236351"/>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8" name="テキスト プレースホルダー 6">
            <a:extLst>
              <a:ext uri="{FF2B5EF4-FFF2-40B4-BE49-F238E27FC236}">
                <a16:creationId xmlns:a16="http://schemas.microsoft.com/office/drawing/2014/main" id="{AEB4412C-4D6C-C68D-E528-812B2B55C62D}"/>
              </a:ext>
            </a:extLst>
          </p:cNvPr>
          <p:cNvSpPr>
            <a:spLocks noGrp="1"/>
          </p:cNvSpPr>
          <p:nvPr>
            <p:ph type="body" sz="quarter" idx="14" hasCustomPrompt="1"/>
          </p:nvPr>
        </p:nvSpPr>
        <p:spPr>
          <a:xfrm>
            <a:off x="898691" y="2504839"/>
            <a:ext cx="2363495"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9" name="テキスト プレースホルダー 6">
            <a:extLst>
              <a:ext uri="{FF2B5EF4-FFF2-40B4-BE49-F238E27FC236}">
                <a16:creationId xmlns:a16="http://schemas.microsoft.com/office/drawing/2014/main" id="{A734D29F-73EA-65DA-F797-D2D8D42A490B}"/>
              </a:ext>
            </a:extLst>
          </p:cNvPr>
          <p:cNvSpPr>
            <a:spLocks noGrp="1"/>
          </p:cNvSpPr>
          <p:nvPr>
            <p:ph type="body" sz="quarter" idx="15" hasCustomPrompt="1"/>
          </p:nvPr>
        </p:nvSpPr>
        <p:spPr>
          <a:xfrm>
            <a:off x="6790616" y="2230402"/>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0" name="テキスト プレースホルダー 6">
            <a:extLst>
              <a:ext uri="{FF2B5EF4-FFF2-40B4-BE49-F238E27FC236}">
                <a16:creationId xmlns:a16="http://schemas.microsoft.com/office/drawing/2014/main" id="{BAFBE802-D8D1-3E39-4129-8535FCE7CF1E}"/>
              </a:ext>
            </a:extLst>
          </p:cNvPr>
          <p:cNvSpPr>
            <a:spLocks noGrp="1"/>
          </p:cNvSpPr>
          <p:nvPr>
            <p:ph type="body" sz="quarter" idx="16" hasCustomPrompt="1"/>
          </p:nvPr>
        </p:nvSpPr>
        <p:spPr>
          <a:xfrm>
            <a:off x="6802361" y="2498891"/>
            <a:ext cx="2368937"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09CD287A-DFC9-8922-706C-E2AF610AFE12}"/>
              </a:ext>
            </a:extLst>
          </p:cNvPr>
          <p:cNvSpPr>
            <a:spLocks noGrp="1"/>
          </p:cNvSpPr>
          <p:nvPr>
            <p:ph type="body" sz="quarter" idx="17" hasCustomPrompt="1"/>
          </p:nvPr>
        </p:nvSpPr>
        <p:spPr>
          <a:xfrm>
            <a:off x="886947"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17" name="テキスト プレースホルダー 13">
            <a:extLst>
              <a:ext uri="{FF2B5EF4-FFF2-40B4-BE49-F238E27FC236}">
                <a16:creationId xmlns:a16="http://schemas.microsoft.com/office/drawing/2014/main" id="{33AC31A9-8AFE-42C3-4E28-72FBA1010DB5}"/>
              </a:ext>
            </a:extLst>
          </p:cNvPr>
          <p:cNvSpPr>
            <a:spLocks noGrp="1"/>
          </p:cNvSpPr>
          <p:nvPr>
            <p:ph type="body" sz="quarter" idx="18" hasCustomPrompt="1"/>
          </p:nvPr>
        </p:nvSpPr>
        <p:spPr>
          <a:xfrm>
            <a:off x="6788155"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5"/>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
        <p:nvSpPr>
          <p:cNvPr id="6" name="テキスト プレースホルダー 4">
            <a:extLst>
              <a:ext uri="{FF2B5EF4-FFF2-40B4-BE49-F238E27FC236}">
                <a16:creationId xmlns:a16="http://schemas.microsoft.com/office/drawing/2014/main" id="{DC202092-623B-0D7E-47CB-F29BFE967DB5}"/>
              </a:ext>
            </a:extLst>
          </p:cNvPr>
          <p:cNvSpPr>
            <a:spLocks noGrp="1"/>
          </p:cNvSpPr>
          <p:nvPr>
            <p:ph type="body" sz="quarter" idx="20" hasCustomPrompt="1"/>
          </p:nvPr>
        </p:nvSpPr>
        <p:spPr>
          <a:xfrm>
            <a:off x="590153" y="1329283"/>
            <a:ext cx="11072801" cy="410004"/>
          </a:xfrm>
          <a:prstGeom prst="rect">
            <a:avLst/>
          </a:prstGeom>
        </p:spPr>
        <p:txBody>
          <a:bodyPr/>
          <a:lstStyle>
            <a:lvl1pPr marL="0" indent="0" algn="ctr">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　不要なら削除</a:t>
            </a:r>
          </a:p>
        </p:txBody>
      </p:sp>
    </p:spTree>
    <p:extLst>
      <p:ext uri="{BB962C8B-B14F-4D97-AF65-F5344CB8AC3E}">
        <p14:creationId xmlns:p14="http://schemas.microsoft.com/office/powerpoint/2010/main" val="20551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29" name="Google Shape;29;p6"/>
          <p:cNvSpPr txBox="1">
            <a:spLocks noGrp="1"/>
          </p:cNvSpPr>
          <p:nvPr>
            <p:ph type="sldNum" idx="12"/>
          </p:nvPr>
        </p:nvSpPr>
        <p:spPr>
          <a:xfrm>
            <a:off x="11476235" y="655432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2">
            <a:alphaModFix/>
          </a:blip>
          <a:srcRect/>
          <a:stretch/>
        </p:blipFill>
        <p:spPr>
          <a:xfrm rot="10800000" flipH="1">
            <a:off x="-2" y="481"/>
            <a:ext cx="12192027" cy="47883"/>
          </a:xfrm>
          <a:prstGeom prst="rect">
            <a:avLst/>
          </a:prstGeom>
          <a:noFill/>
          <a:ln>
            <a:noFill/>
          </a:ln>
        </p:spPr>
      </p:pic>
      <p:pic>
        <p:nvPicPr>
          <p:cNvPr id="32" name="Google Shape;32;p6" descr="A-TANK logo"/>
          <p:cNvPicPr preferRelativeResize="0"/>
          <p:nvPr/>
        </p:nvPicPr>
        <p:blipFill rotWithShape="1">
          <a:blip r:embed="rId3">
            <a:alphaModFix/>
          </a:blip>
          <a:srcRect/>
          <a:stretch/>
        </p:blipFill>
        <p:spPr>
          <a:xfrm>
            <a:off x="10071103" y="107949"/>
            <a:ext cx="1955796" cy="704195"/>
          </a:xfrm>
          <a:prstGeom prst="rect">
            <a:avLst/>
          </a:prstGeom>
          <a:noFill/>
          <a:ln>
            <a:noFill/>
          </a:ln>
        </p:spPr>
      </p:pic>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5"/>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
        <p:nvSpPr>
          <p:cNvPr id="15" name="Google Shape;37;p7">
            <a:extLst>
              <a:ext uri="{FF2B5EF4-FFF2-40B4-BE49-F238E27FC236}">
                <a16:creationId xmlns:a16="http://schemas.microsoft.com/office/drawing/2014/main" id="{C29BA7AF-9ACA-3FCA-E253-A865B571C51B}"/>
              </a:ext>
            </a:extLst>
          </p:cNvPr>
          <p:cNvSpPr/>
          <p:nvPr userDrawn="1"/>
        </p:nvSpPr>
        <p:spPr>
          <a:xfrm>
            <a:off x="595092" y="1889287"/>
            <a:ext cx="11069200" cy="1195228"/>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89">
              <a:latin typeface="游ゴシック" panose="020B0400000000000000" pitchFamily="50" charset="-128"/>
              <a:ea typeface="游ゴシック" panose="020B0400000000000000" pitchFamily="50" charset="-128"/>
            </a:endParaRPr>
          </a:p>
        </p:txBody>
      </p:sp>
      <p:pic>
        <p:nvPicPr>
          <p:cNvPr id="16" name="Google Shape;43;p7">
            <a:extLst>
              <a:ext uri="{FF2B5EF4-FFF2-40B4-BE49-F238E27FC236}">
                <a16:creationId xmlns:a16="http://schemas.microsoft.com/office/drawing/2014/main" id="{6F04C522-760D-AF94-2287-229919738DCA}"/>
              </a:ext>
            </a:extLst>
          </p:cNvPr>
          <p:cNvPicPr preferRelativeResize="0"/>
          <p:nvPr userDrawn="1"/>
        </p:nvPicPr>
        <p:blipFill>
          <a:blip r:embed="rId4">
            <a:alphaModFix/>
          </a:blip>
          <a:stretch>
            <a:fillRect/>
          </a:stretch>
        </p:blipFill>
        <p:spPr>
          <a:xfrm>
            <a:off x="10720729" y="2159233"/>
            <a:ext cx="943633" cy="987667"/>
          </a:xfrm>
          <a:prstGeom prst="rect">
            <a:avLst/>
          </a:prstGeom>
          <a:noFill/>
          <a:ln>
            <a:noFill/>
          </a:ln>
        </p:spPr>
      </p:pic>
      <p:pic>
        <p:nvPicPr>
          <p:cNvPr id="18" name="Google Shape;27;p6">
            <a:extLst>
              <a:ext uri="{FF2B5EF4-FFF2-40B4-BE49-F238E27FC236}">
                <a16:creationId xmlns:a16="http://schemas.microsoft.com/office/drawing/2014/main" id="{486C6FD4-79AC-8EF1-1498-B920D3683C55}"/>
              </a:ext>
            </a:extLst>
          </p:cNvPr>
          <p:cNvPicPr preferRelativeResize="0"/>
          <p:nvPr userDrawn="1"/>
        </p:nvPicPr>
        <p:blipFill>
          <a:blip r:embed="rId5">
            <a:alphaModFix/>
          </a:blip>
          <a:stretch>
            <a:fillRect/>
          </a:stretch>
        </p:blipFill>
        <p:spPr>
          <a:xfrm>
            <a:off x="595095" y="1889288"/>
            <a:ext cx="900700" cy="942733"/>
          </a:xfrm>
          <a:prstGeom prst="rect">
            <a:avLst/>
          </a:prstGeom>
          <a:noFill/>
          <a:ln>
            <a:noFill/>
          </a:ln>
        </p:spPr>
      </p:pic>
      <p:sp>
        <p:nvSpPr>
          <p:cNvPr id="19" name="テキスト プレースホルダー 6">
            <a:extLst>
              <a:ext uri="{FF2B5EF4-FFF2-40B4-BE49-F238E27FC236}">
                <a16:creationId xmlns:a16="http://schemas.microsoft.com/office/drawing/2014/main" id="{D78BE423-477E-89CA-C75F-20B24793064A}"/>
              </a:ext>
            </a:extLst>
          </p:cNvPr>
          <p:cNvSpPr>
            <a:spLocks noGrp="1"/>
          </p:cNvSpPr>
          <p:nvPr>
            <p:ph type="body" sz="quarter" idx="13" hasCustomPrompt="1"/>
          </p:nvPr>
        </p:nvSpPr>
        <p:spPr>
          <a:xfrm>
            <a:off x="889160" y="2230283"/>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22" name="テキスト プレースホルダー 13">
            <a:extLst>
              <a:ext uri="{FF2B5EF4-FFF2-40B4-BE49-F238E27FC236}">
                <a16:creationId xmlns:a16="http://schemas.microsoft.com/office/drawing/2014/main" id="{83407F23-A988-9D85-201D-21ABE8B510B3}"/>
              </a:ext>
            </a:extLst>
          </p:cNvPr>
          <p:cNvSpPr>
            <a:spLocks noGrp="1"/>
          </p:cNvSpPr>
          <p:nvPr>
            <p:ph type="body" sz="quarter" idx="21" hasCustomPrompt="1"/>
          </p:nvPr>
        </p:nvSpPr>
        <p:spPr>
          <a:xfrm>
            <a:off x="6055563" y="2215676"/>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23" name="テキスト プレースホルダー 6">
            <a:extLst>
              <a:ext uri="{FF2B5EF4-FFF2-40B4-BE49-F238E27FC236}">
                <a16:creationId xmlns:a16="http://schemas.microsoft.com/office/drawing/2014/main" id="{C6A06002-2453-6114-1AC5-A990254BC731}"/>
              </a:ext>
            </a:extLst>
          </p:cNvPr>
          <p:cNvSpPr>
            <a:spLocks noGrp="1"/>
          </p:cNvSpPr>
          <p:nvPr>
            <p:ph type="body" sz="quarter" idx="14" hasCustomPrompt="1"/>
          </p:nvPr>
        </p:nvSpPr>
        <p:spPr>
          <a:xfrm>
            <a:off x="898691" y="2504839"/>
            <a:ext cx="2467759"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24" name="テキスト プレースホルダー 4">
            <a:extLst>
              <a:ext uri="{FF2B5EF4-FFF2-40B4-BE49-F238E27FC236}">
                <a16:creationId xmlns:a16="http://schemas.microsoft.com/office/drawing/2014/main" id="{B2662EE9-5393-A2A2-CDB9-6FF3A52ECCF9}"/>
              </a:ext>
            </a:extLst>
          </p:cNvPr>
          <p:cNvSpPr>
            <a:spLocks noGrp="1"/>
          </p:cNvSpPr>
          <p:nvPr>
            <p:ph type="body" sz="quarter" idx="19" hasCustomPrompt="1"/>
          </p:nvPr>
        </p:nvSpPr>
        <p:spPr>
          <a:xfrm>
            <a:off x="1583269" y="968215"/>
            <a:ext cx="9025467" cy="631720"/>
          </a:xfrm>
          <a:prstGeom prst="rect">
            <a:avLst/>
          </a:prstGeom>
        </p:spPr>
        <p:txBody>
          <a:bodyPr>
            <a:normAutofit/>
          </a:bodyPr>
          <a:lstStyle>
            <a:lvl1pPr marL="0" indent="0" algn="ctr">
              <a:buNone/>
              <a:defRPr sz="1800" b="1"/>
            </a:lvl1pPr>
          </a:lstStyle>
          <a:p>
            <a:pPr lvl="0"/>
            <a:r>
              <a:rPr kumimoji="1" lang="ja-JP" altLang="en-US"/>
              <a:t>見出しを記入</a:t>
            </a:r>
          </a:p>
        </p:txBody>
      </p:sp>
      <p:sp>
        <p:nvSpPr>
          <p:cNvPr id="25" name="テキスト プレースホルダー 4">
            <a:extLst>
              <a:ext uri="{FF2B5EF4-FFF2-40B4-BE49-F238E27FC236}">
                <a16:creationId xmlns:a16="http://schemas.microsoft.com/office/drawing/2014/main" id="{14E51AB7-2720-D02C-8BD1-1E039422E957}"/>
              </a:ext>
            </a:extLst>
          </p:cNvPr>
          <p:cNvSpPr>
            <a:spLocks noGrp="1"/>
          </p:cNvSpPr>
          <p:nvPr>
            <p:ph type="body" sz="quarter" idx="20" hasCustomPrompt="1"/>
          </p:nvPr>
        </p:nvSpPr>
        <p:spPr>
          <a:xfrm>
            <a:off x="590153" y="1329283"/>
            <a:ext cx="11072801" cy="410004"/>
          </a:xfrm>
          <a:prstGeom prst="rect">
            <a:avLst/>
          </a:prstGeom>
        </p:spPr>
        <p:txBody>
          <a:bodyPr/>
          <a:lstStyle>
            <a:lvl1pPr marL="0" indent="0" algn="ctr">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　不要なら削除</a:t>
            </a:r>
          </a:p>
        </p:txBody>
      </p:sp>
    </p:spTree>
    <p:extLst>
      <p:ext uri="{BB962C8B-B14F-4D97-AF65-F5344CB8AC3E}">
        <p14:creationId xmlns:p14="http://schemas.microsoft.com/office/powerpoint/2010/main" val="1914418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基本スライド（事例） 1 1" preserve="1" userDrawn="1">
  <p:cSld name="1_基本スライド（事例） 1 1">
    <p:spTree>
      <p:nvGrpSpPr>
        <p:cNvPr id="1" name="Shape 44"/>
        <p:cNvGrpSpPr/>
        <p:nvPr/>
      </p:nvGrpSpPr>
      <p:grpSpPr>
        <a:xfrm>
          <a:off x="0" y="0"/>
          <a:ext cx="0" cy="0"/>
          <a:chOff x="0" y="0"/>
          <a:chExt cx="0" cy="0"/>
        </a:xfrm>
      </p:grpSpPr>
      <p:pic>
        <p:nvPicPr>
          <p:cNvPr id="46" name="Google Shape;46;p8"/>
          <p:cNvPicPr preferRelativeResize="0"/>
          <p:nvPr/>
        </p:nvPicPr>
        <p:blipFill>
          <a:blip r:embed="rId2">
            <a:alphaModFix/>
          </a:blip>
          <a:stretch>
            <a:fillRect/>
          </a:stretch>
        </p:blipFill>
        <p:spPr>
          <a:xfrm>
            <a:off x="4815649" y="5451469"/>
            <a:ext cx="943633" cy="987667"/>
          </a:xfrm>
          <a:prstGeom prst="rect">
            <a:avLst/>
          </a:prstGeom>
          <a:noFill/>
          <a:ln>
            <a:noFill/>
          </a:ln>
        </p:spPr>
      </p:pic>
      <p:sp>
        <p:nvSpPr>
          <p:cNvPr id="47" name="Google Shape;47;p8"/>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8" name="Google Shape;48;p8"/>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133"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pic>
        <p:nvPicPr>
          <p:cNvPr id="49" name="Google Shape;49;p8"/>
          <p:cNvPicPr preferRelativeResize="0"/>
          <p:nvPr/>
        </p:nvPicPr>
        <p:blipFill rotWithShape="1">
          <a:blip r:embed="rId3">
            <a:alphaModFix/>
          </a:blip>
          <a:srcRect/>
          <a:stretch/>
        </p:blipFill>
        <p:spPr>
          <a:xfrm rot="10800000" flipH="1">
            <a:off x="-2" y="481"/>
            <a:ext cx="12192027" cy="47883"/>
          </a:xfrm>
          <a:prstGeom prst="rect">
            <a:avLst/>
          </a:prstGeom>
          <a:noFill/>
          <a:ln>
            <a:noFill/>
          </a:ln>
        </p:spPr>
      </p:pic>
      <p:pic>
        <p:nvPicPr>
          <p:cNvPr id="50" name="Google Shape;50;p8" descr="A-TANK logo"/>
          <p:cNvPicPr preferRelativeResize="0"/>
          <p:nvPr/>
        </p:nvPicPr>
        <p:blipFill rotWithShape="1">
          <a:blip r:embed="rId4">
            <a:alphaModFix/>
          </a:blip>
          <a:srcRect/>
          <a:stretch/>
        </p:blipFill>
        <p:spPr>
          <a:xfrm>
            <a:off x="10071103" y="107949"/>
            <a:ext cx="1955796" cy="704195"/>
          </a:xfrm>
          <a:prstGeom prst="rect">
            <a:avLst/>
          </a:prstGeom>
          <a:noFill/>
          <a:ln>
            <a:noFill/>
          </a:ln>
        </p:spPr>
      </p:pic>
      <p:sp>
        <p:nvSpPr>
          <p:cNvPr id="51" name="Google Shape;51;p8"/>
          <p:cNvSpPr/>
          <p:nvPr/>
        </p:nvSpPr>
        <p:spPr>
          <a:xfrm>
            <a:off x="886845" y="2236900"/>
            <a:ext cx="4624000" cy="29532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89">
              <a:latin typeface="游ゴシック" panose="020B0400000000000000" pitchFamily="50" charset="-128"/>
              <a:ea typeface="游ゴシック" panose="020B0400000000000000" pitchFamily="50" charset="-128"/>
            </a:endParaRPr>
          </a:p>
        </p:txBody>
      </p:sp>
      <p:sp>
        <p:nvSpPr>
          <p:cNvPr id="52" name="Google Shape;52;p8"/>
          <p:cNvSpPr/>
          <p:nvPr/>
        </p:nvSpPr>
        <p:spPr>
          <a:xfrm>
            <a:off x="6779579" y="2236900"/>
            <a:ext cx="4624000" cy="29532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89">
              <a:latin typeface="游ゴシック" panose="020B0400000000000000" pitchFamily="50" charset="-128"/>
              <a:ea typeface="游ゴシック" panose="020B0400000000000000" pitchFamily="50" charset="-128"/>
            </a:endParaRPr>
          </a:p>
        </p:txBody>
      </p:sp>
      <p:pic>
        <p:nvPicPr>
          <p:cNvPr id="54" name="Google Shape;54;p8"/>
          <p:cNvPicPr preferRelativeResize="0"/>
          <p:nvPr/>
        </p:nvPicPr>
        <p:blipFill>
          <a:blip r:embed="rId2">
            <a:alphaModFix/>
          </a:blip>
          <a:stretch>
            <a:fillRect/>
          </a:stretch>
        </p:blipFill>
        <p:spPr>
          <a:xfrm>
            <a:off x="10718516" y="5451469"/>
            <a:ext cx="943633" cy="987667"/>
          </a:xfrm>
          <a:prstGeom prst="rect">
            <a:avLst/>
          </a:prstGeom>
          <a:noFill/>
          <a:ln>
            <a:noFill/>
          </a:ln>
        </p:spPr>
      </p:pic>
      <p:pic>
        <p:nvPicPr>
          <p:cNvPr id="6" name="Google Shape;27;p6">
            <a:extLst>
              <a:ext uri="{FF2B5EF4-FFF2-40B4-BE49-F238E27FC236}">
                <a16:creationId xmlns:a16="http://schemas.microsoft.com/office/drawing/2014/main" id="{760D1F72-A577-FA20-59DF-A1C1251F7B7F}"/>
              </a:ext>
            </a:extLst>
          </p:cNvPr>
          <p:cNvPicPr preferRelativeResize="0"/>
          <p:nvPr userDrawn="1"/>
        </p:nvPicPr>
        <p:blipFill>
          <a:blip r:embed="rId5">
            <a:alphaModFix/>
          </a:blip>
          <a:stretch>
            <a:fillRect/>
          </a:stretch>
        </p:blipFill>
        <p:spPr>
          <a:xfrm>
            <a:off x="592879" y="987536"/>
            <a:ext cx="900700" cy="942733"/>
          </a:xfrm>
          <a:prstGeom prst="rect">
            <a:avLst/>
          </a:prstGeom>
          <a:noFill/>
          <a:ln>
            <a:noFill/>
          </a:ln>
        </p:spPr>
      </p:pic>
      <p:pic>
        <p:nvPicPr>
          <p:cNvPr id="7" name="Google Shape;34;p6">
            <a:extLst>
              <a:ext uri="{FF2B5EF4-FFF2-40B4-BE49-F238E27FC236}">
                <a16:creationId xmlns:a16="http://schemas.microsoft.com/office/drawing/2014/main" id="{F29BE4B7-1433-CA35-07FD-91F1B1C7DDCC}"/>
              </a:ext>
            </a:extLst>
          </p:cNvPr>
          <p:cNvPicPr preferRelativeResize="0"/>
          <p:nvPr userDrawn="1"/>
        </p:nvPicPr>
        <p:blipFill>
          <a:blip r:embed="rId5">
            <a:alphaModFix/>
          </a:blip>
          <a:stretch>
            <a:fillRect/>
          </a:stretch>
        </p:blipFill>
        <p:spPr>
          <a:xfrm>
            <a:off x="6495747" y="987536"/>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C4B39A44-7883-98F9-9A78-C9D815D6FE8C}"/>
              </a:ext>
            </a:extLst>
          </p:cNvPr>
          <p:cNvSpPr>
            <a:spLocks noGrp="1"/>
          </p:cNvSpPr>
          <p:nvPr>
            <p:ph type="body" sz="quarter" idx="13" hasCustomPrompt="1"/>
          </p:nvPr>
        </p:nvSpPr>
        <p:spPr>
          <a:xfrm>
            <a:off x="886948" y="1328531"/>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9" name="テキスト プレースホルダー 6">
            <a:extLst>
              <a:ext uri="{FF2B5EF4-FFF2-40B4-BE49-F238E27FC236}">
                <a16:creationId xmlns:a16="http://schemas.microsoft.com/office/drawing/2014/main" id="{ECAD64F7-4594-DE81-FD3B-3B042FF37D44}"/>
              </a:ext>
            </a:extLst>
          </p:cNvPr>
          <p:cNvSpPr>
            <a:spLocks noGrp="1"/>
          </p:cNvSpPr>
          <p:nvPr>
            <p:ph type="body" sz="quarter" idx="14" hasCustomPrompt="1"/>
          </p:nvPr>
        </p:nvSpPr>
        <p:spPr>
          <a:xfrm>
            <a:off x="898692" y="1597019"/>
            <a:ext cx="2374433"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0" name="テキスト プレースホルダー 6">
            <a:extLst>
              <a:ext uri="{FF2B5EF4-FFF2-40B4-BE49-F238E27FC236}">
                <a16:creationId xmlns:a16="http://schemas.microsoft.com/office/drawing/2014/main" id="{ECE7CD29-2040-C008-D355-3E9D205837A8}"/>
              </a:ext>
            </a:extLst>
          </p:cNvPr>
          <p:cNvSpPr>
            <a:spLocks noGrp="1"/>
          </p:cNvSpPr>
          <p:nvPr>
            <p:ph type="body" sz="quarter" idx="15" hasCustomPrompt="1"/>
          </p:nvPr>
        </p:nvSpPr>
        <p:spPr>
          <a:xfrm>
            <a:off x="6790616" y="1322582"/>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1" name="テキスト プレースホルダー 6">
            <a:extLst>
              <a:ext uri="{FF2B5EF4-FFF2-40B4-BE49-F238E27FC236}">
                <a16:creationId xmlns:a16="http://schemas.microsoft.com/office/drawing/2014/main" id="{6C084A8F-4665-C291-1A3C-A4250A5593A5}"/>
              </a:ext>
            </a:extLst>
          </p:cNvPr>
          <p:cNvSpPr>
            <a:spLocks noGrp="1"/>
          </p:cNvSpPr>
          <p:nvPr>
            <p:ph type="body" sz="quarter" idx="16" hasCustomPrompt="1"/>
          </p:nvPr>
        </p:nvSpPr>
        <p:spPr>
          <a:xfrm>
            <a:off x="6802359" y="1591071"/>
            <a:ext cx="2541808"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E5A698DE-0F52-AA7D-D710-E21CE20F3B89}"/>
              </a:ext>
            </a:extLst>
          </p:cNvPr>
          <p:cNvSpPr>
            <a:spLocks noGrp="1"/>
          </p:cNvSpPr>
          <p:nvPr>
            <p:ph type="body" sz="quarter" idx="17" hasCustomPrompt="1"/>
          </p:nvPr>
        </p:nvSpPr>
        <p:spPr>
          <a:xfrm>
            <a:off x="886947"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15" name="テキスト プレースホルダー 13">
            <a:extLst>
              <a:ext uri="{FF2B5EF4-FFF2-40B4-BE49-F238E27FC236}">
                <a16:creationId xmlns:a16="http://schemas.microsoft.com/office/drawing/2014/main" id="{0D8BA70F-2611-5B68-DB3B-C0E82AC1155C}"/>
              </a:ext>
            </a:extLst>
          </p:cNvPr>
          <p:cNvSpPr>
            <a:spLocks noGrp="1"/>
          </p:cNvSpPr>
          <p:nvPr>
            <p:ph type="body" sz="quarter" idx="18" hasCustomPrompt="1"/>
          </p:nvPr>
        </p:nvSpPr>
        <p:spPr>
          <a:xfrm>
            <a:off x="6788155"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Tree>
    <p:extLst>
      <p:ext uri="{BB962C8B-B14F-4D97-AF65-F5344CB8AC3E}">
        <p14:creationId xmlns:p14="http://schemas.microsoft.com/office/powerpoint/2010/main" val="49109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0D908-C2D6-084A-9C6A-44EB3DC58219}" type="slidenum">
              <a:rPr lang="ja-JP" altLang="en-US" smtClean="0"/>
              <a:pPr/>
              <a:t>‹#›</a:t>
            </a:fld>
            <a:endParaRPr lang="ja-JP" altLang="en-US"/>
          </a:p>
        </p:txBody>
      </p:sp>
      <p:sp>
        <p:nvSpPr>
          <p:cNvPr id="7" name="フッター プレースホルダー 4">
            <a:extLst>
              <a:ext uri="{FF2B5EF4-FFF2-40B4-BE49-F238E27FC236}">
                <a16:creationId xmlns:a16="http://schemas.microsoft.com/office/drawing/2014/main" id="{6B6A8FF8-60F9-34A1-81DE-CCD50EBCAB73}"/>
              </a:ext>
            </a:extLst>
          </p:cNvPr>
          <p:cNvSpPr txBox="1">
            <a:spLocks/>
          </p:cNvSpPr>
          <p:nvPr userDrawn="1"/>
        </p:nvSpPr>
        <p:spPr>
          <a:xfrm>
            <a:off x="82549" y="6679266"/>
            <a:ext cx="3092451" cy="15113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800">
                <a:solidFill>
                  <a:schemeClr val="bg2">
                    <a:lumMod val="75000"/>
                  </a:schemeClr>
                </a:solidFill>
              </a:rPr>
              <a:t>Copyright ©The Asahi Shimbun Company. All rights reserved.</a:t>
            </a:r>
            <a:endParaRPr lang="ja-JP" altLang="en-US" sz="800">
              <a:solidFill>
                <a:schemeClr val="bg2">
                  <a:lumMod val="75000"/>
                </a:schemeClr>
              </a:solidFill>
            </a:endParaRPr>
          </a:p>
        </p:txBody>
      </p:sp>
    </p:spTree>
    <p:extLst>
      <p:ext uri="{BB962C8B-B14F-4D97-AF65-F5344CB8AC3E}">
        <p14:creationId xmlns:p14="http://schemas.microsoft.com/office/powerpoint/2010/main" val="2395198402"/>
      </p:ext>
    </p:extLst>
  </p:cSld>
  <p:clrMap bg1="lt1" tx1="dk1" bg2="lt2" tx2="dk2" accent1="accent1" accent2="accent2" accent3="accent3" accent4="accent4" accent5="accent5" accent6="accent6" hlink="hlink" folHlink="folHlink"/>
  <p:sldLayoutIdLst>
    <p:sldLayoutId id="2147483695" r:id="rId1"/>
    <p:sldLayoutId id="2147483700" r:id="rId2"/>
    <p:sldLayoutId id="2147483697" r:id="rId3"/>
    <p:sldLayoutId id="2147483669" r:id="rId4"/>
    <p:sldLayoutId id="2147483666" r:id="rId5"/>
    <p:sldLayoutId id="2147483672" r:id="rId6"/>
    <p:sldLayoutId id="2147483679" r:id="rId7"/>
    <p:sldLayoutId id="2147483680" r:id="rId8"/>
    <p:sldLayoutId id="2147483674" r:id="rId9"/>
    <p:sldLayoutId id="2147483676" r:id="rId10"/>
    <p:sldLayoutId id="2147483675" r:id="rId11"/>
    <p:sldLayoutId id="2147483668"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フッター プレースホルダー 4">
            <a:extLst>
              <a:ext uri="{FF2B5EF4-FFF2-40B4-BE49-F238E27FC236}">
                <a16:creationId xmlns:a16="http://schemas.microsoft.com/office/drawing/2014/main" id="{1DDB38FB-662E-A32D-5FE4-2DDAFC576CB4}"/>
              </a:ext>
            </a:extLst>
          </p:cNvPr>
          <p:cNvSpPr txBox="1">
            <a:spLocks/>
          </p:cNvSpPr>
          <p:nvPr userDrawn="1"/>
        </p:nvSpPr>
        <p:spPr>
          <a:xfrm>
            <a:off x="82549" y="6679263"/>
            <a:ext cx="3092451" cy="15113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srgbClr val="D8D9DC">
                    <a:lumMod val="75000"/>
                  </a:srgbClr>
                </a:solidFill>
                <a:effectLst/>
                <a:uLnTx/>
                <a:uFillTx/>
                <a:latin typeface="游ゴシック" panose="020F0502020204030204"/>
                <a:ea typeface="游ゴシック" panose="020B0400000000000000" pitchFamily="50" charset="-128"/>
                <a:cs typeface="+mn-cs"/>
              </a:rPr>
              <a:t>Copyright ©The Asahi Shimbun Company. All rights reserved.</a:t>
            </a:r>
            <a:endParaRPr kumimoji="1" lang="ja-JP" altLang="en-US" sz="800" b="0" i="0" u="none" strike="noStrike" kern="1200" cap="none" spc="0" normalizeH="0" baseline="0" noProof="0">
              <a:ln>
                <a:noFill/>
              </a:ln>
              <a:solidFill>
                <a:srgbClr val="D8D9DC">
                  <a:lumMod val="75000"/>
                </a:srgbClr>
              </a:solidFill>
              <a:effectLst/>
              <a:uLnTx/>
              <a:uFillTx/>
              <a:latin typeface="游ゴシック" panose="020F0502020204030204"/>
              <a:ea typeface="游ゴシック" panose="020B0400000000000000" pitchFamily="50" charset="-128"/>
              <a:cs typeface="+mn-cs"/>
            </a:endParaRPr>
          </a:p>
        </p:txBody>
      </p:sp>
      <p:sp>
        <p:nvSpPr>
          <p:cNvPr id="12" name="スライド番号プレースホルダー 5">
            <a:extLst>
              <a:ext uri="{FF2B5EF4-FFF2-40B4-BE49-F238E27FC236}">
                <a16:creationId xmlns:a16="http://schemas.microsoft.com/office/drawing/2014/main" id="{7582D9B3-64BD-97C2-646F-BFBD3623B6E5}"/>
              </a:ext>
            </a:extLst>
          </p:cNvPr>
          <p:cNvSpPr>
            <a:spLocks noGrp="1"/>
          </p:cNvSpPr>
          <p:nvPr>
            <p:ph type="sldNum" sz="quarter" idx="4"/>
          </p:nvPr>
        </p:nvSpPr>
        <p:spPr>
          <a:xfrm>
            <a:off x="11476235" y="6614497"/>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00D908-C2D6-084A-9C6A-44EB3DC58219}" type="slidenum">
              <a:rPr kumimoji="1" lang="ja-JP" altLang="en-US" sz="1200" b="1" i="0" u="none" strike="noStrike" kern="1200" cap="none" spc="0" normalizeH="0" baseline="0" noProof="0" smtClean="0">
                <a:ln>
                  <a:noFill/>
                </a:ln>
                <a:solidFill>
                  <a:srgbClr val="D8D9DC">
                    <a:lumMod val="75000"/>
                  </a:srgbClr>
                </a:solidFill>
                <a:effectLst/>
                <a:uLnTx/>
                <a:uFillTx/>
                <a:latin typeface="Yu Gothic" panose="020B0400000000000000" pitchFamily="34" charset="-128"/>
                <a:ea typeface="Yu Gothic"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1200" cap="none" spc="0" normalizeH="0" baseline="0" noProof="0">
              <a:ln>
                <a:noFill/>
              </a:ln>
              <a:solidFill>
                <a:srgbClr val="D8D9DC">
                  <a:lumMod val="75000"/>
                </a:srgbClr>
              </a:solidFill>
              <a:effectLst/>
              <a:uLnTx/>
              <a:uFillTx/>
              <a:latin typeface="Yu Gothic" panose="020B0400000000000000" pitchFamily="34" charset="-128"/>
              <a:ea typeface="Yu Gothic" panose="020B0400000000000000" pitchFamily="34" charset="-128"/>
              <a:cs typeface="+mn-cs"/>
            </a:endParaRPr>
          </a:p>
        </p:txBody>
      </p:sp>
    </p:spTree>
    <p:extLst>
      <p:ext uri="{BB962C8B-B14F-4D97-AF65-F5344CB8AC3E}">
        <p14:creationId xmlns:p14="http://schemas.microsoft.com/office/powerpoint/2010/main" val="1062223516"/>
      </p:ext>
    </p:extLst>
  </p:cSld>
  <p:clrMap bg1="lt1" tx1="dk1" bg2="lt2" tx2="dk2" accent1="accent1" accent2="accent2" accent3="accent3" accent4="accent4" accent5="accent5" accent6="accent6" hlink="hlink" folHlink="folHlink"/>
  <p:sldLayoutIdLst>
    <p:sldLayoutId id="2147483702" r:id="rId1"/>
  </p:sldLayoutIdLst>
  <p:hf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2.svg"/><Relationship Id="rId5" Type="http://schemas.openxmlformats.org/officeDocument/2006/relationships/image" Target="../media/image41.svg"/><Relationship Id="rId4" Type="http://schemas.openxmlformats.org/officeDocument/2006/relationships/image" Target="../media/image40.sv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2.svg"/><Relationship Id="rId5" Type="http://schemas.openxmlformats.org/officeDocument/2006/relationships/image" Target="../media/image41.svg"/><Relationship Id="rId4" Type="http://schemas.openxmlformats.org/officeDocument/2006/relationships/image" Target="../media/image40.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1.jpeg"/><Relationship Id="rId5" Type="http://schemas.openxmlformats.org/officeDocument/2006/relationships/image" Target="../media/image14.png"/><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D0F8682-BCE7-4510-0BF2-366FEFFFD080}"/>
              </a:ext>
            </a:extLst>
          </p:cNvPr>
          <p:cNvSpPr>
            <a:spLocks noGrp="1"/>
          </p:cNvSpPr>
          <p:nvPr>
            <p:ph type="body" sz="quarter" idx="10"/>
          </p:nvPr>
        </p:nvSpPr>
        <p:spPr>
          <a:xfrm>
            <a:off x="544988" y="4051072"/>
            <a:ext cx="3556749" cy="938371"/>
          </a:xfrm>
        </p:spPr>
        <p:txBody>
          <a:bodyPr lIns="121920" tIns="60960" rIns="121920" bIns="60960" anchor="t">
            <a:normAutofit/>
          </a:bodyPr>
          <a:lstStyle/>
          <a:p>
            <a:r>
              <a:rPr lang="ja-JP" altLang="en-US" sz="2133" dirty="0">
                <a:ea typeface="游ゴシック"/>
              </a:rPr>
              <a:t>オプションメニュー</a:t>
            </a:r>
            <a:endParaRPr lang="en-US" altLang="ja-JP" sz="2133" dirty="0">
              <a:ea typeface="游ゴシック"/>
            </a:endParaRPr>
          </a:p>
          <a:p>
            <a:r>
              <a:rPr lang="ja-JP" altLang="en-US" sz="2133" dirty="0">
                <a:ea typeface="游ゴシック"/>
              </a:rPr>
              <a:t>ターゲティング＆調査分析</a:t>
            </a:r>
          </a:p>
        </p:txBody>
      </p:sp>
    </p:spTree>
    <p:extLst>
      <p:ext uri="{BB962C8B-B14F-4D97-AF65-F5344CB8AC3E}">
        <p14:creationId xmlns:p14="http://schemas.microsoft.com/office/powerpoint/2010/main" val="96240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9AFDC5EC-76B0-752F-3F9B-C0733CAB47AA}"/>
              </a:ext>
            </a:extLst>
          </p:cNvPr>
          <p:cNvSpPr>
            <a:spLocks noGrp="1"/>
          </p:cNvSpPr>
          <p:nvPr>
            <p:ph type="sldNum" sz="quarter" idx="4"/>
          </p:nvPr>
        </p:nvSpPr>
        <p:spPr>
          <a:xfrm>
            <a:off x="11476238" y="6554912"/>
            <a:ext cx="715767" cy="303088"/>
          </a:xfrm>
        </p:spPr>
        <p:txBody>
          <a:bodyPr/>
          <a:lstStyle/>
          <a:p>
            <a:fld id="{3200D908-C2D6-084A-9C6A-44EB3DC58219}" type="slidenum">
              <a:rPr lang="ja-JP" altLang="en-US">
                <a:sym typeface="Arial"/>
              </a:rPr>
              <a:pPr/>
              <a:t>9</a:t>
            </a:fld>
            <a:endParaRPr lang="ja-JP" altLang="en-US">
              <a:sym typeface="Arial"/>
            </a:endParaRPr>
          </a:p>
        </p:txBody>
      </p:sp>
      <p:sp>
        <p:nvSpPr>
          <p:cNvPr id="42" name="Google Shape;511;p32">
            <a:extLst>
              <a:ext uri="{FF2B5EF4-FFF2-40B4-BE49-F238E27FC236}">
                <a16:creationId xmlns:a16="http://schemas.microsoft.com/office/drawing/2014/main" id="{64093542-A26D-04EA-1960-79BBC4C0BC88}"/>
              </a:ext>
            </a:extLst>
          </p:cNvPr>
          <p:cNvSpPr/>
          <p:nvPr/>
        </p:nvSpPr>
        <p:spPr>
          <a:xfrm>
            <a:off x="584579" y="1422091"/>
            <a:ext cx="999177" cy="712926"/>
          </a:xfrm>
          <a:prstGeom prst="roundRect">
            <a:avLst>
              <a:gd name="adj" fmla="val 0"/>
            </a:avLst>
          </a:prstGeom>
          <a:solidFill>
            <a:srgbClr val="595959"/>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00" b="1" dirty="0">
                <a:solidFill>
                  <a:schemeClr val="bg1"/>
                </a:solidFill>
                <a:latin typeface="游ゴシック"/>
                <a:ea typeface="游ゴシック"/>
              </a:rPr>
              <a:t>業種</a:t>
            </a:r>
          </a:p>
        </p:txBody>
      </p:sp>
      <p:sp>
        <p:nvSpPr>
          <p:cNvPr id="44" name="Google Shape;511;p32">
            <a:extLst>
              <a:ext uri="{FF2B5EF4-FFF2-40B4-BE49-F238E27FC236}">
                <a16:creationId xmlns:a16="http://schemas.microsoft.com/office/drawing/2014/main" id="{2CDC06BF-D6F7-00A0-79BC-E1DBA33D9548}"/>
              </a:ext>
            </a:extLst>
          </p:cNvPr>
          <p:cNvSpPr/>
          <p:nvPr/>
        </p:nvSpPr>
        <p:spPr>
          <a:xfrm>
            <a:off x="584579" y="2315699"/>
            <a:ext cx="999179" cy="725054"/>
          </a:xfrm>
          <a:prstGeom prst="roundRect">
            <a:avLst>
              <a:gd name="adj" fmla="val 0"/>
            </a:avLst>
          </a:prstGeom>
          <a:solidFill>
            <a:srgbClr val="595959"/>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00" b="1" dirty="0">
                <a:solidFill>
                  <a:schemeClr val="bg1"/>
                </a:solidFill>
                <a:latin typeface="游ゴシック"/>
                <a:ea typeface="游ゴシック"/>
              </a:rPr>
              <a:t>従業員</a:t>
            </a:r>
            <a:endParaRPr lang="en-US" altLang="ja-JP" sz="1300" b="1" dirty="0">
              <a:solidFill>
                <a:schemeClr val="bg1"/>
              </a:solidFill>
              <a:latin typeface="游ゴシック"/>
              <a:ea typeface="游ゴシック"/>
            </a:endParaRPr>
          </a:p>
          <a:p>
            <a:pPr algn="ctr"/>
            <a:r>
              <a:rPr lang="ja-JP" altLang="en-US" sz="1300" b="1" dirty="0">
                <a:solidFill>
                  <a:schemeClr val="bg1"/>
                </a:solidFill>
                <a:latin typeface="游ゴシック"/>
                <a:ea typeface="游ゴシック"/>
              </a:rPr>
              <a:t>規模</a:t>
            </a:r>
          </a:p>
        </p:txBody>
      </p:sp>
      <p:sp>
        <p:nvSpPr>
          <p:cNvPr id="450" name="Google Shape;273;p24">
            <a:extLst>
              <a:ext uri="{FF2B5EF4-FFF2-40B4-BE49-F238E27FC236}">
                <a16:creationId xmlns:a16="http://schemas.microsoft.com/office/drawing/2014/main" id="{05FFE5CA-2802-3B46-04AA-376D29669B06}"/>
              </a:ext>
            </a:extLst>
          </p:cNvPr>
          <p:cNvSpPr/>
          <p:nvPr/>
        </p:nvSpPr>
        <p:spPr>
          <a:xfrm>
            <a:off x="1716833" y="1422091"/>
            <a:ext cx="9570654" cy="712926"/>
          </a:xfrm>
          <a:prstGeom prst="rect">
            <a:avLst/>
          </a:prstGeom>
          <a:solidFill>
            <a:schemeClr val="bg1">
              <a:lumMod val="95000"/>
            </a:schemeClr>
          </a:solidFill>
          <a:ln>
            <a:solidFill>
              <a:schemeClr val="tx1">
                <a:lumMod val="75000"/>
                <a:lumOff val="25000"/>
              </a:schemeClr>
            </a:solidFill>
          </a:ln>
        </p:spPr>
        <p:txBody>
          <a:bodyPr spcFirstLastPara="1" wrap="square" lIns="121900" tIns="121900" rIns="72000" bIns="121900" anchor="ctr" anchorCtr="0">
            <a:noAutofit/>
          </a:bodyPr>
          <a:lstStyle/>
          <a:p>
            <a:r>
              <a:rPr lang="ja-JP" altLang="en-US" sz="1200" dirty="0">
                <a:latin typeface="+mn-ea"/>
              </a:rPr>
              <a:t>サービス業 ／ 教育 ／ 情報通信・電機  ／ 卸売・小売・商社 ／ 放送・出版・広告・マスコミ ／ 公務員／ 建設 ／ 製造 ／金融・保険／</a:t>
            </a:r>
            <a:endParaRPr lang="en-US" altLang="ja-JP" sz="1200" dirty="0">
              <a:latin typeface="+mn-ea"/>
            </a:endParaRPr>
          </a:p>
          <a:p>
            <a:r>
              <a:rPr lang="ja-JP" altLang="en-US" sz="1200" dirty="0">
                <a:latin typeface="+mn-ea"/>
              </a:rPr>
              <a:t>薬品・食品・化粧品 ／コンサルティング・会計・法律関連 ／ 運輸・旅行  ／自動車・輸送機器 ／ 機械・重工業 ／ 不動産 ／ 飲食・宿泊 ／ 農林水産・鉱業 ／素材・化学 ／ エネルギー／人材サービス ／ アパレル・ファッション</a:t>
            </a:r>
            <a:endParaRPr lang="ja-JP" altLang="en-US" sz="2489" dirty="0">
              <a:latin typeface="+mn-ea"/>
            </a:endParaRPr>
          </a:p>
        </p:txBody>
      </p:sp>
      <p:sp>
        <p:nvSpPr>
          <p:cNvPr id="451" name="Google Shape;273;p24">
            <a:extLst>
              <a:ext uri="{FF2B5EF4-FFF2-40B4-BE49-F238E27FC236}">
                <a16:creationId xmlns:a16="http://schemas.microsoft.com/office/drawing/2014/main" id="{6A171ED8-9EE1-B6B1-C7C8-FF4129119262}"/>
              </a:ext>
            </a:extLst>
          </p:cNvPr>
          <p:cNvSpPr/>
          <p:nvPr/>
        </p:nvSpPr>
        <p:spPr>
          <a:xfrm>
            <a:off x="1716834" y="2317938"/>
            <a:ext cx="9555836" cy="712401"/>
          </a:xfrm>
          <a:prstGeom prst="rect">
            <a:avLst/>
          </a:prstGeom>
          <a:solidFill>
            <a:schemeClr val="bg1">
              <a:lumMod val="95000"/>
            </a:schemeClr>
          </a:solidFill>
          <a:ln>
            <a:solidFill>
              <a:schemeClr val="tx1">
                <a:lumMod val="75000"/>
                <a:lumOff val="25000"/>
              </a:schemeClr>
            </a:solidFill>
          </a:ln>
        </p:spPr>
        <p:txBody>
          <a:bodyPr spcFirstLastPara="1" wrap="square" lIns="121900" tIns="121900" rIns="121900" bIns="121900" anchor="ctr" anchorCtr="0">
            <a:noAutofit/>
          </a:bodyPr>
          <a:lstStyle/>
          <a:p>
            <a:r>
              <a:rPr lang="en-US" altLang="ja-JP" sz="1200">
                <a:latin typeface="+mn-ea"/>
              </a:rPr>
              <a:t>1-99人</a:t>
            </a:r>
            <a:r>
              <a:rPr lang="ja-JP" altLang="en-US" sz="1200">
                <a:latin typeface="+mn-ea"/>
              </a:rPr>
              <a:t>　／　 </a:t>
            </a:r>
            <a:r>
              <a:rPr lang="en-US" altLang="ja-JP" sz="1200">
                <a:latin typeface="+mn-ea"/>
              </a:rPr>
              <a:t>100-299人　</a:t>
            </a:r>
            <a:r>
              <a:rPr lang="ja-JP" altLang="en-US" sz="1200">
                <a:latin typeface="+mn-ea"/>
              </a:rPr>
              <a:t> ／   </a:t>
            </a:r>
            <a:r>
              <a:rPr lang="en-US" altLang="ja-JP" sz="1200">
                <a:latin typeface="+mn-ea"/>
              </a:rPr>
              <a:t>300-999人　</a:t>
            </a:r>
            <a:r>
              <a:rPr lang="ja-JP" altLang="en-US" sz="1200">
                <a:latin typeface="+mn-ea"/>
              </a:rPr>
              <a:t> ／   </a:t>
            </a:r>
            <a:r>
              <a:rPr lang="en-US" altLang="ja-JP" sz="1200">
                <a:latin typeface="+mn-ea"/>
              </a:rPr>
              <a:t>1,000人以上</a:t>
            </a:r>
          </a:p>
        </p:txBody>
      </p:sp>
      <p:sp>
        <p:nvSpPr>
          <p:cNvPr id="10" name="タイトル 9">
            <a:extLst>
              <a:ext uri="{FF2B5EF4-FFF2-40B4-BE49-F238E27FC236}">
                <a16:creationId xmlns:a16="http://schemas.microsoft.com/office/drawing/2014/main" id="{55BE83DE-0B5A-0727-1FE2-04FDB2A2A782}"/>
              </a:ext>
            </a:extLst>
          </p:cNvPr>
          <p:cNvSpPr>
            <a:spLocks noGrp="1"/>
          </p:cNvSpPr>
          <p:nvPr>
            <p:ph type="title"/>
          </p:nvPr>
        </p:nvSpPr>
        <p:spPr/>
        <p:txBody>
          <a:bodyPr/>
          <a:lstStyle/>
          <a:p>
            <a:r>
              <a:rPr lang="ja-JP" altLang="en-US" dirty="0"/>
              <a:t>プリセットセグメント２</a:t>
            </a:r>
          </a:p>
        </p:txBody>
      </p:sp>
      <p:sp>
        <p:nvSpPr>
          <p:cNvPr id="5" name="Google Shape;497;p32">
            <a:extLst>
              <a:ext uri="{FF2B5EF4-FFF2-40B4-BE49-F238E27FC236}">
                <a16:creationId xmlns:a16="http://schemas.microsoft.com/office/drawing/2014/main" id="{A9B8D83D-A9D9-E0C1-F75A-D029C5E790B9}"/>
              </a:ext>
            </a:extLst>
          </p:cNvPr>
          <p:cNvSpPr txBox="1"/>
          <p:nvPr/>
        </p:nvSpPr>
        <p:spPr>
          <a:xfrm>
            <a:off x="4243929" y="6437580"/>
            <a:ext cx="7732696" cy="399115"/>
          </a:xfrm>
          <a:prstGeom prst="rect">
            <a:avLst/>
          </a:prstGeom>
          <a:noFill/>
          <a:ln>
            <a:noFill/>
          </a:ln>
        </p:spPr>
        <p:txBody>
          <a:bodyPr spcFirstLastPara="1" wrap="square" lIns="162533" tIns="162533" rIns="162533" bIns="162533" anchor="t" anchorCtr="0">
            <a:noAutofit/>
          </a:bodyPr>
          <a:lstStyle/>
          <a:p>
            <a:r>
              <a:rPr lang="en-US" altLang="ja" sz="1067" dirty="0">
                <a:latin typeface="游ゴシック" panose="020B0400000000000000" pitchFamily="50" charset="-128"/>
                <a:ea typeface="游ゴシック" panose="020B0400000000000000" pitchFamily="50" charset="-128"/>
              </a:rPr>
              <a:t>※</a:t>
            </a:r>
            <a:r>
              <a:rPr lang="ja-JP" altLang="en-US" sz="1067" dirty="0">
                <a:latin typeface="游ゴシック" panose="020B0400000000000000" pitchFamily="50" charset="-128"/>
                <a:ea typeface="游ゴシック" panose="020B0400000000000000" pitchFamily="50" charset="-128"/>
              </a:rPr>
              <a:t>プリセットセグメントは自社データ・外部データによる属性推定や機械学習による類似ユーザーへの拡張を含みます</a:t>
            </a:r>
            <a:endParaRPr lang="en-US" altLang="ja-JP" sz="1067" dirty="0">
              <a:latin typeface="游ゴシック" panose="020B0400000000000000" pitchFamily="50" charset="-128"/>
              <a:ea typeface="游ゴシック" panose="020B0400000000000000" pitchFamily="50" charset="-128"/>
            </a:endParaRPr>
          </a:p>
        </p:txBody>
      </p:sp>
      <p:sp>
        <p:nvSpPr>
          <p:cNvPr id="9" name="Google Shape;511;p32">
            <a:extLst>
              <a:ext uri="{FF2B5EF4-FFF2-40B4-BE49-F238E27FC236}">
                <a16:creationId xmlns:a16="http://schemas.microsoft.com/office/drawing/2014/main" id="{20228C3C-32E1-5120-9300-598D245F9B4F}"/>
              </a:ext>
            </a:extLst>
          </p:cNvPr>
          <p:cNvSpPr/>
          <p:nvPr/>
        </p:nvSpPr>
        <p:spPr>
          <a:xfrm>
            <a:off x="584582" y="5559888"/>
            <a:ext cx="999176" cy="672354"/>
          </a:xfrm>
          <a:prstGeom prst="roundRect">
            <a:avLst>
              <a:gd name="adj" fmla="val 0"/>
            </a:avLst>
          </a:prstGeom>
          <a:solidFill>
            <a:srgbClr val="595959"/>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00" b="1" dirty="0">
                <a:solidFill>
                  <a:schemeClr val="bg1"/>
                </a:solidFill>
                <a:latin typeface="游ゴシック"/>
                <a:ea typeface="游ゴシック"/>
              </a:rPr>
              <a:t>勤務先</a:t>
            </a:r>
            <a:endParaRPr lang="en-US" altLang="ja-JP" sz="1300" b="1" dirty="0">
              <a:solidFill>
                <a:schemeClr val="bg1"/>
              </a:solidFill>
              <a:latin typeface="游ゴシック"/>
              <a:ea typeface="游ゴシック"/>
            </a:endParaRPr>
          </a:p>
          <a:p>
            <a:pPr algn="ctr"/>
            <a:r>
              <a:rPr lang="ja-JP" altLang="en-US" sz="1300" b="1" dirty="0">
                <a:solidFill>
                  <a:schemeClr val="bg1"/>
                </a:solidFill>
                <a:latin typeface="游ゴシック"/>
                <a:ea typeface="游ゴシック"/>
              </a:rPr>
              <a:t>メール</a:t>
            </a:r>
          </a:p>
        </p:txBody>
      </p:sp>
      <p:cxnSp>
        <p:nvCxnSpPr>
          <p:cNvPr id="11" name="直線コネクタ 10">
            <a:extLst>
              <a:ext uri="{FF2B5EF4-FFF2-40B4-BE49-F238E27FC236}">
                <a16:creationId xmlns:a16="http://schemas.microsoft.com/office/drawing/2014/main" id="{9BE48727-2113-A80A-9556-EC64076B3202}"/>
              </a:ext>
            </a:extLst>
          </p:cNvPr>
          <p:cNvCxnSpPr/>
          <p:nvPr/>
        </p:nvCxnSpPr>
        <p:spPr>
          <a:xfrm>
            <a:off x="525633" y="3663886"/>
            <a:ext cx="1054911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Google Shape;511;p32">
            <a:extLst>
              <a:ext uri="{FF2B5EF4-FFF2-40B4-BE49-F238E27FC236}">
                <a16:creationId xmlns:a16="http://schemas.microsoft.com/office/drawing/2014/main" id="{E15B49FD-A2AC-C2BB-F0C1-9687A5058E06}"/>
              </a:ext>
            </a:extLst>
          </p:cNvPr>
          <p:cNvSpPr/>
          <p:nvPr/>
        </p:nvSpPr>
        <p:spPr>
          <a:xfrm>
            <a:off x="593911" y="3851840"/>
            <a:ext cx="989846" cy="691756"/>
          </a:xfrm>
          <a:prstGeom prst="roundRect">
            <a:avLst>
              <a:gd name="adj" fmla="val 0"/>
            </a:avLst>
          </a:prstGeom>
          <a:solidFill>
            <a:srgbClr val="595959"/>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00" b="1" dirty="0">
                <a:solidFill>
                  <a:schemeClr val="bg1"/>
                </a:solidFill>
                <a:latin typeface="游ゴシック"/>
                <a:ea typeface="游ゴシック"/>
              </a:rPr>
              <a:t>子どもの学年</a:t>
            </a:r>
          </a:p>
        </p:txBody>
      </p:sp>
      <p:sp>
        <p:nvSpPr>
          <p:cNvPr id="13" name="Google Shape;273;p24">
            <a:extLst>
              <a:ext uri="{FF2B5EF4-FFF2-40B4-BE49-F238E27FC236}">
                <a16:creationId xmlns:a16="http://schemas.microsoft.com/office/drawing/2014/main" id="{0170206A-7F6D-F1F3-D891-633CE6E0EE52}"/>
              </a:ext>
            </a:extLst>
          </p:cNvPr>
          <p:cNvSpPr/>
          <p:nvPr/>
        </p:nvSpPr>
        <p:spPr>
          <a:xfrm>
            <a:off x="1713441" y="3861467"/>
            <a:ext cx="9559229" cy="672354"/>
          </a:xfrm>
          <a:prstGeom prst="rect">
            <a:avLst/>
          </a:prstGeom>
          <a:solidFill>
            <a:schemeClr val="bg1">
              <a:lumMod val="95000"/>
            </a:schemeClr>
          </a:solidFill>
          <a:ln>
            <a:solidFill>
              <a:schemeClr val="tx1">
                <a:lumMod val="75000"/>
                <a:lumOff val="25000"/>
              </a:schemeClr>
            </a:solidFill>
          </a:ln>
        </p:spPr>
        <p:txBody>
          <a:bodyPr spcFirstLastPara="1" wrap="square" lIns="121900" tIns="121900" rIns="121900" bIns="121900" anchor="ctr" anchorCtr="0">
            <a:noAutofit/>
          </a:bodyPr>
          <a:lstStyle/>
          <a:p>
            <a:r>
              <a:rPr lang="zh-CN" altLang="en-US" sz="1200">
                <a:latin typeface="游ゴシック"/>
                <a:ea typeface="游ゴシック"/>
              </a:rPr>
              <a:t>未就学児 ／ 小</a:t>
            </a:r>
            <a:r>
              <a:rPr lang="en-US" altLang="zh-CN" sz="1200">
                <a:latin typeface="游ゴシック"/>
                <a:ea typeface="游ゴシック"/>
              </a:rPr>
              <a:t>1 </a:t>
            </a:r>
            <a:r>
              <a:rPr lang="zh-CN" altLang="en-US" sz="1200">
                <a:latin typeface="游ゴシック"/>
                <a:ea typeface="游ゴシック"/>
              </a:rPr>
              <a:t>／ 小</a:t>
            </a:r>
            <a:r>
              <a:rPr lang="en-US" altLang="zh-CN" sz="1200">
                <a:latin typeface="游ゴシック"/>
                <a:ea typeface="游ゴシック"/>
              </a:rPr>
              <a:t>2 </a:t>
            </a:r>
            <a:r>
              <a:rPr lang="zh-CN" altLang="en-US" sz="1200">
                <a:latin typeface="游ゴシック"/>
                <a:ea typeface="游ゴシック"/>
              </a:rPr>
              <a:t>／ 小</a:t>
            </a:r>
            <a:r>
              <a:rPr lang="en-US" altLang="zh-CN" sz="1200">
                <a:latin typeface="游ゴシック"/>
                <a:ea typeface="游ゴシック"/>
              </a:rPr>
              <a:t>3 </a:t>
            </a:r>
            <a:r>
              <a:rPr lang="zh-CN" altLang="en-US" sz="1200">
                <a:latin typeface="游ゴシック"/>
                <a:ea typeface="游ゴシック"/>
              </a:rPr>
              <a:t>／ 小</a:t>
            </a:r>
            <a:r>
              <a:rPr lang="en-US" altLang="zh-CN" sz="1200">
                <a:latin typeface="游ゴシック"/>
                <a:ea typeface="游ゴシック"/>
              </a:rPr>
              <a:t>4 </a:t>
            </a:r>
            <a:r>
              <a:rPr lang="zh-CN" altLang="en-US" sz="1200">
                <a:latin typeface="游ゴシック"/>
                <a:ea typeface="游ゴシック"/>
              </a:rPr>
              <a:t>／ 小</a:t>
            </a:r>
            <a:r>
              <a:rPr lang="en-US" altLang="zh-CN" sz="1200">
                <a:latin typeface="游ゴシック"/>
                <a:ea typeface="游ゴシック"/>
              </a:rPr>
              <a:t>5 </a:t>
            </a:r>
            <a:r>
              <a:rPr lang="zh-CN" altLang="en-US" sz="1200">
                <a:latin typeface="游ゴシック"/>
                <a:ea typeface="游ゴシック"/>
              </a:rPr>
              <a:t>／ 小</a:t>
            </a:r>
            <a:r>
              <a:rPr lang="en-US" altLang="zh-CN" sz="1200">
                <a:latin typeface="游ゴシック"/>
                <a:ea typeface="游ゴシック"/>
              </a:rPr>
              <a:t>6 </a:t>
            </a:r>
            <a:r>
              <a:rPr lang="zh-CN" altLang="en-US" sz="1200">
                <a:latin typeface="游ゴシック"/>
                <a:ea typeface="游ゴシック"/>
              </a:rPr>
              <a:t>／ 中</a:t>
            </a:r>
            <a:r>
              <a:rPr lang="en-US" altLang="zh-CN" sz="1200">
                <a:latin typeface="游ゴシック"/>
                <a:ea typeface="游ゴシック"/>
              </a:rPr>
              <a:t>1 </a:t>
            </a:r>
            <a:r>
              <a:rPr lang="zh-CN" altLang="en-US" sz="1200">
                <a:latin typeface="游ゴシック"/>
                <a:ea typeface="游ゴシック"/>
              </a:rPr>
              <a:t>／ 中</a:t>
            </a:r>
            <a:r>
              <a:rPr lang="en-US" altLang="zh-CN" sz="1200">
                <a:latin typeface="游ゴシック"/>
                <a:ea typeface="游ゴシック"/>
              </a:rPr>
              <a:t>2 </a:t>
            </a:r>
            <a:r>
              <a:rPr lang="zh-CN" altLang="en-US" sz="1200">
                <a:latin typeface="游ゴシック"/>
                <a:ea typeface="游ゴシック"/>
              </a:rPr>
              <a:t>／ 中</a:t>
            </a:r>
            <a:r>
              <a:rPr lang="en-US" altLang="zh-CN" sz="1200">
                <a:latin typeface="游ゴシック"/>
                <a:ea typeface="游ゴシック"/>
              </a:rPr>
              <a:t>3 </a:t>
            </a:r>
            <a:r>
              <a:rPr lang="zh-CN" altLang="en-US" sz="1200">
                <a:latin typeface="游ゴシック"/>
                <a:ea typeface="游ゴシック"/>
              </a:rPr>
              <a:t>／高</a:t>
            </a:r>
            <a:r>
              <a:rPr lang="en-US" altLang="zh-CN" sz="1200">
                <a:latin typeface="游ゴシック"/>
                <a:ea typeface="游ゴシック"/>
              </a:rPr>
              <a:t>1 </a:t>
            </a:r>
            <a:r>
              <a:rPr lang="zh-CN" altLang="en-US" sz="1200">
                <a:latin typeface="游ゴシック"/>
                <a:ea typeface="游ゴシック"/>
              </a:rPr>
              <a:t>／ 高</a:t>
            </a:r>
            <a:r>
              <a:rPr lang="en-US" altLang="zh-CN" sz="1200">
                <a:latin typeface="游ゴシック"/>
                <a:ea typeface="游ゴシック"/>
              </a:rPr>
              <a:t>2 </a:t>
            </a:r>
            <a:r>
              <a:rPr lang="zh-CN" altLang="en-US" sz="1200">
                <a:latin typeface="游ゴシック"/>
                <a:ea typeface="游ゴシック"/>
              </a:rPr>
              <a:t>／ 高</a:t>
            </a:r>
            <a:r>
              <a:rPr lang="en-US" altLang="zh-CN" sz="1200">
                <a:latin typeface="游ゴシック"/>
                <a:ea typeface="游ゴシック"/>
              </a:rPr>
              <a:t>3 </a:t>
            </a:r>
            <a:r>
              <a:rPr lang="zh-CN" altLang="en-US" sz="1200">
                <a:latin typeface="游ゴシック"/>
                <a:ea typeface="游ゴシック"/>
              </a:rPr>
              <a:t>／ 大</a:t>
            </a:r>
            <a:r>
              <a:rPr lang="en-US" altLang="zh-CN" sz="1200">
                <a:latin typeface="游ゴシック"/>
                <a:ea typeface="游ゴシック"/>
              </a:rPr>
              <a:t>1 </a:t>
            </a:r>
            <a:r>
              <a:rPr lang="zh-CN" altLang="en-US" sz="1200">
                <a:latin typeface="游ゴシック"/>
                <a:ea typeface="游ゴシック"/>
              </a:rPr>
              <a:t>／ 大</a:t>
            </a:r>
            <a:r>
              <a:rPr lang="en-US" altLang="zh-CN" sz="1200">
                <a:latin typeface="游ゴシック"/>
                <a:ea typeface="游ゴシック"/>
              </a:rPr>
              <a:t>2 </a:t>
            </a:r>
            <a:r>
              <a:rPr lang="zh-CN" altLang="en-US" sz="1200">
                <a:latin typeface="游ゴシック"/>
                <a:ea typeface="游ゴシック"/>
              </a:rPr>
              <a:t>／ 大</a:t>
            </a:r>
            <a:r>
              <a:rPr lang="en-US" altLang="zh-CN" sz="1200">
                <a:latin typeface="游ゴシック"/>
                <a:ea typeface="游ゴシック"/>
              </a:rPr>
              <a:t>3 </a:t>
            </a:r>
            <a:r>
              <a:rPr lang="zh-CN" altLang="en-US" sz="1200">
                <a:latin typeface="游ゴシック"/>
                <a:ea typeface="游ゴシック"/>
              </a:rPr>
              <a:t>／ 大</a:t>
            </a:r>
            <a:r>
              <a:rPr lang="en-US" altLang="zh-CN" sz="1200">
                <a:latin typeface="游ゴシック"/>
                <a:ea typeface="游ゴシック"/>
              </a:rPr>
              <a:t>4</a:t>
            </a:r>
          </a:p>
        </p:txBody>
      </p:sp>
      <p:sp>
        <p:nvSpPr>
          <p:cNvPr id="14" name="Google Shape;273;p24">
            <a:extLst>
              <a:ext uri="{FF2B5EF4-FFF2-40B4-BE49-F238E27FC236}">
                <a16:creationId xmlns:a16="http://schemas.microsoft.com/office/drawing/2014/main" id="{00190710-80B3-20E4-F5D4-C66DB1B1E88F}"/>
              </a:ext>
            </a:extLst>
          </p:cNvPr>
          <p:cNvSpPr/>
          <p:nvPr/>
        </p:nvSpPr>
        <p:spPr>
          <a:xfrm>
            <a:off x="1713441" y="5559888"/>
            <a:ext cx="5312510" cy="672354"/>
          </a:xfrm>
          <a:prstGeom prst="rect">
            <a:avLst/>
          </a:prstGeom>
          <a:solidFill>
            <a:schemeClr val="bg1">
              <a:lumMod val="95000"/>
            </a:schemeClr>
          </a:solidFill>
          <a:ln>
            <a:solidFill>
              <a:schemeClr val="tx1">
                <a:lumMod val="75000"/>
                <a:lumOff val="25000"/>
              </a:schemeClr>
            </a:solidFill>
          </a:ln>
        </p:spPr>
        <p:txBody>
          <a:bodyPr spcFirstLastPara="1" wrap="square" lIns="121900" tIns="121900" rIns="121900" bIns="121900" anchor="ctr" anchorCtr="0">
            <a:noAutofit/>
          </a:bodyPr>
          <a:lstStyle/>
          <a:p>
            <a:r>
              <a:rPr lang="ja-JP" altLang="en-US" sz="1200">
                <a:latin typeface="游ゴシック"/>
                <a:ea typeface="游ゴシック"/>
              </a:rPr>
              <a:t>勤務先アドレス全体 ／ 大学職員アドレス</a:t>
            </a:r>
          </a:p>
        </p:txBody>
      </p:sp>
      <p:sp>
        <p:nvSpPr>
          <p:cNvPr id="15" name="Google Shape;511;p32">
            <a:extLst>
              <a:ext uri="{FF2B5EF4-FFF2-40B4-BE49-F238E27FC236}">
                <a16:creationId xmlns:a16="http://schemas.microsoft.com/office/drawing/2014/main" id="{7BF23E3F-2FD7-A2A5-FEFC-4337EE23BBEC}"/>
              </a:ext>
            </a:extLst>
          </p:cNvPr>
          <p:cNvSpPr/>
          <p:nvPr/>
        </p:nvSpPr>
        <p:spPr>
          <a:xfrm>
            <a:off x="584582" y="4708504"/>
            <a:ext cx="999176" cy="672354"/>
          </a:xfrm>
          <a:prstGeom prst="roundRect">
            <a:avLst>
              <a:gd name="adj" fmla="val 0"/>
            </a:avLst>
          </a:prstGeom>
          <a:solidFill>
            <a:srgbClr val="595959"/>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00" b="1" dirty="0">
                <a:solidFill>
                  <a:schemeClr val="bg1"/>
                </a:solidFill>
                <a:latin typeface="游ゴシック"/>
                <a:ea typeface="游ゴシック"/>
              </a:rPr>
              <a:t>居住形態</a:t>
            </a:r>
          </a:p>
        </p:txBody>
      </p:sp>
      <p:sp>
        <p:nvSpPr>
          <p:cNvPr id="16" name="Google Shape;273;p24">
            <a:extLst>
              <a:ext uri="{FF2B5EF4-FFF2-40B4-BE49-F238E27FC236}">
                <a16:creationId xmlns:a16="http://schemas.microsoft.com/office/drawing/2014/main" id="{AA13B884-9CB3-9D8C-73F9-E7C21773691E}"/>
              </a:ext>
            </a:extLst>
          </p:cNvPr>
          <p:cNvSpPr/>
          <p:nvPr/>
        </p:nvSpPr>
        <p:spPr>
          <a:xfrm>
            <a:off x="1713441" y="4708504"/>
            <a:ext cx="5312510" cy="672354"/>
          </a:xfrm>
          <a:prstGeom prst="rect">
            <a:avLst/>
          </a:prstGeom>
          <a:solidFill>
            <a:schemeClr val="bg1">
              <a:lumMod val="95000"/>
            </a:schemeClr>
          </a:solidFill>
          <a:ln>
            <a:solidFill>
              <a:schemeClr val="tx1">
                <a:lumMod val="75000"/>
                <a:lumOff val="25000"/>
              </a:schemeClr>
            </a:solidFill>
          </a:ln>
        </p:spPr>
        <p:txBody>
          <a:bodyPr spcFirstLastPara="1" wrap="square" lIns="121900" tIns="121900" rIns="121900" bIns="121900" anchor="ctr" anchorCtr="0">
            <a:noAutofit/>
          </a:bodyPr>
          <a:lstStyle/>
          <a:p>
            <a:r>
              <a:rPr lang="ja-JP" altLang="en-US" sz="1200" dirty="0">
                <a:latin typeface="游ゴシック"/>
                <a:ea typeface="游ゴシック"/>
              </a:rPr>
              <a:t>マンション居住者</a:t>
            </a:r>
          </a:p>
        </p:txBody>
      </p:sp>
      <p:sp>
        <p:nvSpPr>
          <p:cNvPr id="17" name="テキスト ボックス 16">
            <a:extLst>
              <a:ext uri="{FF2B5EF4-FFF2-40B4-BE49-F238E27FC236}">
                <a16:creationId xmlns:a16="http://schemas.microsoft.com/office/drawing/2014/main" id="{3C55C001-97BA-4954-4113-2F945CCB05F4}"/>
              </a:ext>
            </a:extLst>
          </p:cNvPr>
          <p:cNvSpPr txBox="1"/>
          <p:nvPr/>
        </p:nvSpPr>
        <p:spPr>
          <a:xfrm>
            <a:off x="5423150" y="5111768"/>
            <a:ext cx="1528514" cy="230832"/>
          </a:xfrm>
          <a:prstGeom prst="rect">
            <a:avLst/>
          </a:prstGeom>
          <a:noFill/>
        </p:spPr>
        <p:txBody>
          <a:bodyPr wrap="square" rtlCol="0">
            <a:spAutoFit/>
          </a:bodyPr>
          <a:lstStyle/>
          <a:p>
            <a:r>
              <a:rPr kumimoji="1" lang="en-US" altLang="ja-JP" sz="900" dirty="0">
                <a:latin typeface="+mn-ea"/>
                <a:ea typeface="+mn-ea"/>
              </a:rPr>
              <a:t>※</a:t>
            </a:r>
            <a:r>
              <a:rPr kumimoji="1" lang="ja-JP" altLang="en-US" sz="900" dirty="0">
                <a:latin typeface="+mn-ea"/>
                <a:ea typeface="+mn-ea"/>
              </a:rPr>
              <a:t>登録情報等から推定</a:t>
            </a:r>
          </a:p>
        </p:txBody>
      </p:sp>
      <p:sp>
        <p:nvSpPr>
          <p:cNvPr id="18" name="テキスト ボックス 17">
            <a:extLst>
              <a:ext uri="{FF2B5EF4-FFF2-40B4-BE49-F238E27FC236}">
                <a16:creationId xmlns:a16="http://schemas.microsoft.com/office/drawing/2014/main" id="{7A584E01-C7E8-DFB7-A8E5-E3B2E7993774}"/>
              </a:ext>
            </a:extLst>
          </p:cNvPr>
          <p:cNvSpPr txBox="1"/>
          <p:nvPr/>
        </p:nvSpPr>
        <p:spPr>
          <a:xfrm>
            <a:off x="5423150" y="5883723"/>
            <a:ext cx="1528514" cy="230832"/>
          </a:xfrm>
          <a:prstGeom prst="rect">
            <a:avLst/>
          </a:prstGeom>
          <a:noFill/>
        </p:spPr>
        <p:txBody>
          <a:bodyPr wrap="square" rtlCol="0">
            <a:spAutoFit/>
          </a:bodyPr>
          <a:lstStyle/>
          <a:p>
            <a:r>
              <a:rPr kumimoji="1" lang="en-US" altLang="ja-JP" sz="900" dirty="0">
                <a:latin typeface="+mn-ea"/>
                <a:ea typeface="+mn-ea"/>
              </a:rPr>
              <a:t>※</a:t>
            </a:r>
            <a:r>
              <a:rPr kumimoji="1" lang="ja-JP" altLang="en-US" sz="900" dirty="0">
                <a:latin typeface="+mn-ea"/>
                <a:ea typeface="+mn-ea"/>
              </a:rPr>
              <a:t>登録情報等から推定</a:t>
            </a:r>
          </a:p>
        </p:txBody>
      </p:sp>
      <p:sp>
        <p:nvSpPr>
          <p:cNvPr id="19" name="テキスト ボックス 18">
            <a:extLst>
              <a:ext uri="{FF2B5EF4-FFF2-40B4-BE49-F238E27FC236}">
                <a16:creationId xmlns:a16="http://schemas.microsoft.com/office/drawing/2014/main" id="{7279D4A8-EF7D-A056-60D2-7914B6F68554}"/>
              </a:ext>
            </a:extLst>
          </p:cNvPr>
          <p:cNvSpPr txBox="1"/>
          <p:nvPr/>
        </p:nvSpPr>
        <p:spPr>
          <a:xfrm>
            <a:off x="6973310" y="4640332"/>
            <a:ext cx="4369870" cy="369332"/>
          </a:xfrm>
          <a:prstGeom prst="rect">
            <a:avLst/>
          </a:prstGeom>
          <a:noFill/>
        </p:spPr>
        <p:txBody>
          <a:bodyPr wrap="square" lIns="91440" tIns="45720" rIns="91440" bIns="45720" rtlCol="0" anchor="t">
            <a:spAutoFit/>
          </a:bodyPr>
          <a:lstStyle/>
          <a:p>
            <a:pPr algn="r"/>
            <a:r>
              <a:rPr kumimoji="1" lang="en-US" altLang="ja-JP" sz="900" dirty="0">
                <a:latin typeface="游ゴシック"/>
                <a:ea typeface="游ゴシック"/>
              </a:rPr>
              <a:t>※</a:t>
            </a:r>
            <a:r>
              <a:rPr kumimoji="1" lang="ja-JP" sz="900" dirty="0">
                <a:latin typeface="游ゴシック"/>
                <a:ea typeface="游ゴシック"/>
              </a:rPr>
              <a:t>男女の指定も可能です</a:t>
            </a:r>
          </a:p>
          <a:p>
            <a:pPr algn="r"/>
            <a:r>
              <a:rPr kumimoji="1" lang="ja-JP" altLang="en-US" sz="900" dirty="0">
                <a:latin typeface="游ゴシック"/>
                <a:ea typeface="游ゴシック"/>
              </a:rPr>
              <a:t>※年齢に基づく推定です。進学状況を保証するものではありません</a:t>
            </a:r>
          </a:p>
        </p:txBody>
      </p:sp>
      <p:sp>
        <p:nvSpPr>
          <p:cNvPr id="20" name="Google Shape;516;p32">
            <a:extLst>
              <a:ext uri="{FF2B5EF4-FFF2-40B4-BE49-F238E27FC236}">
                <a16:creationId xmlns:a16="http://schemas.microsoft.com/office/drawing/2014/main" id="{5FE173B1-5F45-4981-FD2C-372F0DF3443A}"/>
              </a:ext>
            </a:extLst>
          </p:cNvPr>
          <p:cNvSpPr txBox="1"/>
          <p:nvPr/>
        </p:nvSpPr>
        <p:spPr>
          <a:xfrm>
            <a:off x="530355" y="771925"/>
            <a:ext cx="10441268" cy="712400"/>
          </a:xfrm>
          <a:prstGeom prst="rect">
            <a:avLst/>
          </a:prstGeom>
          <a:noFill/>
          <a:ln>
            <a:noFill/>
          </a:ln>
        </p:spPr>
        <p:txBody>
          <a:bodyPr spcFirstLastPara="1" wrap="square" lIns="121900" tIns="121900" rIns="121900" bIns="121900" anchor="t" anchorCtr="0">
            <a:noAutofit/>
          </a:bodyPr>
          <a:lstStyle/>
          <a:p>
            <a:r>
              <a:rPr lang="ja-JP" altLang="en-US" sz="1467" b="1" dirty="0">
                <a:solidFill>
                  <a:schemeClr val="accent1"/>
                </a:solidFill>
                <a:latin typeface="游ゴシック"/>
                <a:ea typeface="游ゴシック"/>
              </a:rPr>
              <a:t>企業情報​　</a:t>
            </a:r>
            <a:r>
              <a:rPr lang="ja" altLang="en-US" sz="1200" b="1" dirty="0">
                <a:solidFill>
                  <a:srgbClr val="EB0083"/>
                </a:solidFill>
              </a:rPr>
              <a:t>会員データのほか、法人企業データベースと連携、</a:t>
            </a:r>
            <a:r>
              <a:rPr lang="en-US" altLang="ja" sz="1200" b="1" dirty="0">
                <a:solidFill>
                  <a:srgbClr val="EB0083"/>
                </a:solidFill>
              </a:rPr>
              <a:t>IP</a:t>
            </a:r>
            <a:r>
              <a:rPr lang="ja" altLang="en-US" sz="1200" b="1" dirty="0">
                <a:solidFill>
                  <a:srgbClr val="EB0083"/>
                </a:solidFill>
              </a:rPr>
              <a:t>アドレスから企業・組織を判定し配信に活用</a:t>
            </a:r>
            <a:endParaRPr lang="ja-JP" altLang="en-US" sz="1467" b="1" dirty="0">
              <a:solidFill>
                <a:schemeClr val="accent1"/>
              </a:solidFill>
              <a:latin typeface="游ゴシック" panose="020B0400000000000000" pitchFamily="50" charset="-128"/>
              <a:ea typeface="游ゴシック" panose="020B0400000000000000" pitchFamily="50" charset="-128"/>
            </a:endParaRPr>
          </a:p>
        </p:txBody>
      </p:sp>
      <p:cxnSp>
        <p:nvCxnSpPr>
          <p:cNvPr id="21" name="直線コネクタ 20">
            <a:extLst>
              <a:ext uri="{FF2B5EF4-FFF2-40B4-BE49-F238E27FC236}">
                <a16:creationId xmlns:a16="http://schemas.microsoft.com/office/drawing/2014/main" id="{8184890D-482B-410F-DCBA-0CE1FBA84D71}"/>
              </a:ext>
            </a:extLst>
          </p:cNvPr>
          <p:cNvCxnSpPr>
            <a:cxnSpLocks/>
          </p:cNvCxnSpPr>
          <p:nvPr/>
        </p:nvCxnSpPr>
        <p:spPr>
          <a:xfrm>
            <a:off x="577931" y="1201022"/>
            <a:ext cx="105491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Google Shape;516;p32">
            <a:extLst>
              <a:ext uri="{FF2B5EF4-FFF2-40B4-BE49-F238E27FC236}">
                <a16:creationId xmlns:a16="http://schemas.microsoft.com/office/drawing/2014/main" id="{4B12BCD6-44E2-C4E5-B203-5472B7241D10}"/>
              </a:ext>
            </a:extLst>
          </p:cNvPr>
          <p:cNvSpPr txBox="1"/>
          <p:nvPr/>
        </p:nvSpPr>
        <p:spPr>
          <a:xfrm>
            <a:off x="533403" y="3246972"/>
            <a:ext cx="10441268" cy="712400"/>
          </a:xfrm>
          <a:prstGeom prst="rect">
            <a:avLst/>
          </a:prstGeom>
          <a:noFill/>
          <a:ln>
            <a:noFill/>
          </a:ln>
        </p:spPr>
        <p:txBody>
          <a:bodyPr spcFirstLastPara="1" wrap="square" lIns="121900" tIns="121900" rIns="121900" bIns="121900" anchor="t" anchorCtr="0">
            <a:noAutofit/>
          </a:bodyPr>
          <a:lstStyle/>
          <a:p>
            <a:r>
              <a:rPr lang="ja-JP" altLang="en-US" sz="1467" b="1" dirty="0">
                <a:solidFill>
                  <a:schemeClr val="accent1"/>
                </a:solidFill>
                <a:latin typeface="游ゴシック"/>
                <a:ea typeface="游ゴシック"/>
              </a:rPr>
              <a:t>その他​　</a:t>
            </a:r>
            <a:r>
              <a:rPr lang="ja-JP" altLang="en-US" sz="1200" b="1" dirty="0">
                <a:solidFill>
                  <a:srgbClr val="EB0083"/>
                </a:solidFill>
                <a:latin typeface="游ゴシック"/>
                <a:ea typeface="游ゴシック"/>
              </a:rPr>
              <a:t>メールマガジンのみ利用可能なセグメント</a:t>
            </a:r>
            <a:endParaRPr lang="ja-JP" altLang="en-US" sz="1467" b="1" dirty="0">
              <a:solidFill>
                <a:schemeClr val="accent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3429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363" name="スライド番号プレースホルダー 3">
            <a:extLst>
              <a:ext uri="{FF2B5EF4-FFF2-40B4-BE49-F238E27FC236}">
                <a16:creationId xmlns:a16="http://schemas.microsoft.com/office/drawing/2014/main" id="{6CF33CB6-0DAF-EF78-7BAB-5388356A0729}"/>
              </a:ext>
            </a:extLst>
          </p:cNvPr>
          <p:cNvSpPr>
            <a:spLocks noGrp="1"/>
          </p:cNvSpPr>
          <p:nvPr>
            <p:ph type="sldNum" sz="quarter" idx="4"/>
          </p:nvPr>
        </p:nvSpPr>
        <p:spPr/>
        <p:txBody>
          <a:bodyPr/>
          <a:lstStyle/>
          <a:p>
            <a:fld id="{3200D908-C2D6-084A-9C6A-44EB3DC58219}" type="slidenum">
              <a:rPr lang="ja-JP" altLang="en-US">
                <a:sym typeface="Arial"/>
              </a:rPr>
              <a:pPr/>
              <a:t>10</a:t>
            </a:fld>
            <a:endParaRPr lang="ja-JP" altLang="en-US">
              <a:sym typeface="Arial"/>
            </a:endParaRPr>
          </a:p>
        </p:txBody>
      </p:sp>
      <p:sp>
        <p:nvSpPr>
          <p:cNvPr id="21" name="タイトル 20">
            <a:extLst>
              <a:ext uri="{FF2B5EF4-FFF2-40B4-BE49-F238E27FC236}">
                <a16:creationId xmlns:a16="http://schemas.microsoft.com/office/drawing/2014/main" id="{25CDB2DC-4B4E-BDA5-7ADD-B50760FF7390}"/>
              </a:ext>
            </a:extLst>
          </p:cNvPr>
          <p:cNvSpPr>
            <a:spLocks noGrp="1"/>
          </p:cNvSpPr>
          <p:nvPr>
            <p:ph type="title"/>
          </p:nvPr>
        </p:nvSpPr>
        <p:spPr/>
        <p:txBody>
          <a:bodyPr/>
          <a:lstStyle/>
          <a:p>
            <a:r>
              <a:rPr lang="ja-JP" altLang="en-US" dirty="0"/>
              <a:t>プリセットセグメント３</a:t>
            </a:r>
            <a:endParaRPr lang="ja-JP" altLang="en-US" spc="100" dirty="0">
              <a:solidFill>
                <a:schemeClr val="tx1">
                  <a:lumMod val="75000"/>
                  <a:lumOff val="25000"/>
                </a:schemeClr>
              </a:solidFill>
            </a:endParaRPr>
          </a:p>
        </p:txBody>
      </p:sp>
      <p:sp>
        <p:nvSpPr>
          <p:cNvPr id="14" name="Google Shape;510;p32">
            <a:extLst>
              <a:ext uri="{FF2B5EF4-FFF2-40B4-BE49-F238E27FC236}">
                <a16:creationId xmlns:a16="http://schemas.microsoft.com/office/drawing/2014/main" id="{9C9F8EF3-532B-0B9F-A420-E75B16D84F73}"/>
              </a:ext>
            </a:extLst>
          </p:cNvPr>
          <p:cNvSpPr txBox="1"/>
          <p:nvPr/>
        </p:nvSpPr>
        <p:spPr>
          <a:xfrm>
            <a:off x="7356739" y="6434799"/>
            <a:ext cx="4119499" cy="400051"/>
          </a:xfrm>
          <a:prstGeom prst="rect">
            <a:avLst/>
          </a:prstGeom>
          <a:noFill/>
          <a:ln>
            <a:noFill/>
          </a:ln>
        </p:spPr>
        <p:txBody>
          <a:bodyPr spcFirstLastPara="1" wrap="square" lIns="121891" tIns="121891" rIns="121891" bIns="121891" anchor="t" anchorCtr="0">
            <a:spAutoFit/>
          </a:bodyPr>
          <a:lstStyle/>
          <a:p>
            <a:r>
              <a:rPr lang="en-US" altLang="ja-JP" sz="1000" dirty="0">
                <a:solidFill>
                  <a:schemeClr val="dk1"/>
                </a:solidFill>
                <a:latin typeface="游ゴシック" panose="020B0400000000000000" pitchFamily="50" charset="-128"/>
                <a:ea typeface="游ゴシック" panose="020B0400000000000000" pitchFamily="50" charset="-128"/>
              </a:rPr>
              <a:t>※</a:t>
            </a:r>
            <a:r>
              <a:rPr lang="ja-JP" altLang="en-US" sz="1000" dirty="0">
                <a:solidFill>
                  <a:schemeClr val="dk1"/>
                </a:solidFill>
                <a:latin typeface="游ゴシック" panose="020B0400000000000000" pitchFamily="50" charset="-128"/>
                <a:ea typeface="游ゴシック" panose="020B0400000000000000" pitchFamily="50" charset="-128"/>
              </a:rPr>
              <a:t>こちらに記載している項目以外にも別途カスタム利用可能です</a:t>
            </a:r>
            <a:endParaRPr lang="en-US" altLang="ja-JP" sz="1000" dirty="0">
              <a:solidFill>
                <a:schemeClr val="dk1"/>
              </a:solidFill>
              <a:latin typeface="游ゴシック" panose="020B0400000000000000" pitchFamily="50" charset="-128"/>
              <a:ea typeface="游ゴシック" panose="020B0400000000000000" pitchFamily="50" charset="-128"/>
            </a:endParaRPr>
          </a:p>
        </p:txBody>
      </p:sp>
      <p:sp>
        <p:nvSpPr>
          <p:cNvPr id="17" name="Google Shape;511;p32">
            <a:extLst>
              <a:ext uri="{FF2B5EF4-FFF2-40B4-BE49-F238E27FC236}">
                <a16:creationId xmlns:a16="http://schemas.microsoft.com/office/drawing/2014/main" id="{3C01D808-2650-67E2-E9BF-75BBD13A237B}"/>
              </a:ext>
            </a:extLst>
          </p:cNvPr>
          <p:cNvSpPr/>
          <p:nvPr/>
        </p:nvSpPr>
        <p:spPr>
          <a:xfrm>
            <a:off x="593911" y="1380941"/>
            <a:ext cx="1356809" cy="615305"/>
          </a:xfrm>
          <a:prstGeom prst="roundRect">
            <a:avLst>
              <a:gd name="adj" fmla="val 0"/>
            </a:avLst>
          </a:prstGeom>
          <a:solidFill>
            <a:schemeClr val="tx1">
              <a:lumMod val="65000"/>
              <a:lumOff val="35000"/>
            </a:schemeClr>
          </a:solidFill>
          <a:ln w="12700" cap="flat" cmpd="sng">
            <a:solidFill>
              <a:schemeClr val="tx1">
                <a:lumMod val="65000"/>
                <a:lumOff val="35000"/>
              </a:schemeClr>
            </a:solidFill>
            <a:prstDash val="solid"/>
            <a:round/>
            <a:headEnd type="none" w="sm" len="sm"/>
            <a:tailEnd type="none" w="sm" len="sm"/>
          </a:ln>
        </p:spPr>
        <p:txBody>
          <a:bodyPr spcFirstLastPara="1" wrap="square" lIns="36000" tIns="121891" rIns="36000" bIns="121891" anchor="ctr" anchorCtr="0">
            <a:noAutofit/>
          </a:bodyPr>
          <a:lstStyle/>
          <a:p>
            <a:pPr algn="ctr"/>
            <a:r>
              <a:rPr lang="ja-JP" altLang="en-US" sz="1300" b="1" dirty="0">
                <a:solidFill>
                  <a:schemeClr val="bg1"/>
                </a:solidFill>
                <a:latin typeface="游ゴシック"/>
                <a:ea typeface="游ゴシック"/>
              </a:rPr>
              <a:t>旅行</a:t>
            </a:r>
            <a:r>
              <a:rPr lang="en-US" altLang="ja-JP" sz="1300" b="1" dirty="0">
                <a:solidFill>
                  <a:schemeClr val="bg1"/>
                </a:solidFill>
                <a:latin typeface="游ゴシック"/>
                <a:ea typeface="游ゴシック"/>
              </a:rPr>
              <a:t>/</a:t>
            </a:r>
            <a:r>
              <a:rPr lang="ja-JP" altLang="en-US" sz="1300" b="1" dirty="0">
                <a:solidFill>
                  <a:schemeClr val="bg1"/>
                </a:solidFill>
                <a:latin typeface="游ゴシック"/>
                <a:ea typeface="游ゴシック"/>
              </a:rPr>
              <a:t>レジャー</a:t>
            </a:r>
          </a:p>
        </p:txBody>
      </p:sp>
      <p:sp>
        <p:nvSpPr>
          <p:cNvPr id="18" name="Google Shape;273;p24">
            <a:extLst>
              <a:ext uri="{FF2B5EF4-FFF2-40B4-BE49-F238E27FC236}">
                <a16:creationId xmlns:a16="http://schemas.microsoft.com/office/drawing/2014/main" id="{E9A0F4D6-FD2B-7375-62AF-2CC2BEE64A0C}"/>
              </a:ext>
            </a:extLst>
          </p:cNvPr>
          <p:cNvSpPr/>
          <p:nvPr/>
        </p:nvSpPr>
        <p:spPr>
          <a:xfrm>
            <a:off x="2039814" y="1379489"/>
            <a:ext cx="9225775" cy="615305"/>
          </a:xfrm>
          <a:prstGeom prst="rect">
            <a:avLst/>
          </a:prstGeom>
          <a:solidFill>
            <a:schemeClr val="bg1">
              <a:lumMod val="95000"/>
            </a:schemeClr>
          </a:solidFill>
          <a:ln>
            <a:solidFill>
              <a:schemeClr val="tx1">
                <a:lumMod val="65000"/>
                <a:lumOff val="35000"/>
              </a:schemeClr>
            </a:solidFill>
          </a:ln>
        </p:spPr>
        <p:txBody>
          <a:bodyPr spcFirstLastPara="1" wrap="square" lIns="121891" tIns="121891" rIns="121891" bIns="121891" anchor="ctr" anchorCtr="0">
            <a:noAutofit/>
          </a:bodyPr>
          <a:lstStyle/>
          <a:p>
            <a:r>
              <a:rPr lang="ja-JP" altLang="en-US" sz="1200" dirty="0">
                <a:latin typeface="+mn-ea"/>
                <a:ea typeface="+mn-ea"/>
              </a:rPr>
              <a:t>国内旅行関心層／海外旅行関心層</a:t>
            </a:r>
            <a:r>
              <a:rPr lang="en-US" altLang="ja-JP" sz="1200" dirty="0">
                <a:latin typeface="+mn-ea"/>
                <a:ea typeface="+mn-ea"/>
              </a:rPr>
              <a:t>(</a:t>
            </a:r>
            <a:r>
              <a:rPr lang="ja-JP" altLang="en-US" sz="1200" dirty="0">
                <a:latin typeface="+mn-ea"/>
                <a:ea typeface="+mn-ea"/>
              </a:rPr>
              <a:t>アジア</a:t>
            </a:r>
            <a:r>
              <a:rPr lang="en-US" altLang="ja-JP" sz="1200" dirty="0">
                <a:latin typeface="+mn-ea"/>
                <a:ea typeface="+mn-ea"/>
              </a:rPr>
              <a:t>)</a:t>
            </a:r>
            <a:r>
              <a:rPr lang="ja-JP" altLang="en-US" sz="1200" dirty="0">
                <a:latin typeface="+mn-ea"/>
                <a:ea typeface="+mn-ea"/>
              </a:rPr>
              <a:t> ／同 </a:t>
            </a:r>
            <a:r>
              <a:rPr lang="en-US" altLang="ja-JP" sz="1200" dirty="0">
                <a:latin typeface="+mn-ea"/>
                <a:ea typeface="+mn-ea"/>
              </a:rPr>
              <a:t>(</a:t>
            </a:r>
            <a:r>
              <a:rPr lang="ja-JP" altLang="en-US" sz="1200" dirty="0">
                <a:latin typeface="+mn-ea"/>
                <a:ea typeface="+mn-ea"/>
              </a:rPr>
              <a:t>ヨーロッパ</a:t>
            </a:r>
            <a:r>
              <a:rPr lang="en-US" altLang="ja-JP" sz="1200" dirty="0">
                <a:latin typeface="+mn-ea"/>
                <a:ea typeface="+mn-ea"/>
              </a:rPr>
              <a:t>)</a:t>
            </a:r>
            <a:r>
              <a:rPr lang="ja-JP" altLang="en-US" sz="1200" dirty="0">
                <a:latin typeface="+mn-ea"/>
                <a:ea typeface="+mn-ea"/>
              </a:rPr>
              <a:t>／鉄道関心層​／癒し旅行関心層／ウォーキング・ハイキング・登山関心層／アート</a:t>
            </a:r>
            <a:r>
              <a:rPr lang="en-US" altLang="ja-JP" sz="1200" dirty="0">
                <a:latin typeface="+mn-ea"/>
                <a:ea typeface="+mn-ea"/>
              </a:rPr>
              <a:t>×</a:t>
            </a:r>
            <a:r>
              <a:rPr lang="ja-JP" altLang="en-US" sz="1200" dirty="0">
                <a:latin typeface="+mn-ea"/>
                <a:ea typeface="+mn-ea"/>
              </a:rPr>
              <a:t>旅行関心層／クルーズ・リゾート関心層／ドライブ・ファミリーカー・ツーリング関心層／ひとり女子旅層</a:t>
            </a:r>
            <a:endParaRPr lang="ja-JP" altLang="en-US" sz="2489" dirty="0">
              <a:latin typeface="+mn-ea"/>
              <a:ea typeface="+mn-ea"/>
            </a:endParaRPr>
          </a:p>
        </p:txBody>
      </p:sp>
      <p:sp>
        <p:nvSpPr>
          <p:cNvPr id="29" name="Google Shape;511;p32">
            <a:extLst>
              <a:ext uri="{FF2B5EF4-FFF2-40B4-BE49-F238E27FC236}">
                <a16:creationId xmlns:a16="http://schemas.microsoft.com/office/drawing/2014/main" id="{B98B613D-B36B-0F23-4B78-99741CDAE635}"/>
              </a:ext>
            </a:extLst>
          </p:cNvPr>
          <p:cNvSpPr/>
          <p:nvPr/>
        </p:nvSpPr>
        <p:spPr>
          <a:xfrm>
            <a:off x="593911" y="2089436"/>
            <a:ext cx="1356809" cy="615305"/>
          </a:xfrm>
          <a:prstGeom prst="roundRect">
            <a:avLst>
              <a:gd name="adj" fmla="val 0"/>
            </a:avLst>
          </a:prstGeom>
          <a:solidFill>
            <a:schemeClr val="tx1">
              <a:lumMod val="65000"/>
              <a:lumOff val="35000"/>
            </a:schemeClr>
          </a:solidFill>
          <a:ln w="12700" cap="flat" cmpd="sng">
            <a:solidFill>
              <a:schemeClr val="tx1">
                <a:lumMod val="65000"/>
                <a:lumOff val="35000"/>
              </a:schemeClr>
            </a:solidFill>
            <a:prstDash val="solid"/>
            <a:round/>
            <a:headEnd type="none" w="sm" len="sm"/>
            <a:tailEnd type="none" w="sm" len="sm"/>
          </a:ln>
        </p:spPr>
        <p:txBody>
          <a:bodyPr spcFirstLastPara="1" wrap="square" lIns="36000" tIns="121891" rIns="36000" bIns="121891" anchor="ctr" anchorCtr="0">
            <a:noAutofit/>
          </a:bodyPr>
          <a:lstStyle/>
          <a:p>
            <a:pPr algn="ctr"/>
            <a:r>
              <a:rPr lang="ja-JP" altLang="en-US" sz="1300" b="1">
                <a:solidFill>
                  <a:schemeClr val="bg1"/>
                </a:solidFill>
                <a:latin typeface="游ゴシック"/>
                <a:ea typeface="游ゴシック"/>
              </a:rPr>
              <a:t>不動産</a:t>
            </a:r>
            <a:r>
              <a:rPr lang="en-US" altLang="ja-JP" sz="1300" b="1">
                <a:solidFill>
                  <a:schemeClr val="bg1"/>
                </a:solidFill>
                <a:latin typeface="游ゴシック"/>
                <a:ea typeface="游ゴシック"/>
              </a:rPr>
              <a:t>/</a:t>
            </a:r>
            <a:r>
              <a:rPr lang="ja-JP" altLang="en-US" sz="1300" b="1">
                <a:solidFill>
                  <a:schemeClr val="bg1"/>
                </a:solidFill>
                <a:latin typeface="游ゴシック"/>
                <a:ea typeface="游ゴシック"/>
              </a:rPr>
              <a:t>金融</a:t>
            </a:r>
          </a:p>
        </p:txBody>
      </p:sp>
      <p:sp>
        <p:nvSpPr>
          <p:cNvPr id="30" name="Google Shape;273;p24">
            <a:extLst>
              <a:ext uri="{FF2B5EF4-FFF2-40B4-BE49-F238E27FC236}">
                <a16:creationId xmlns:a16="http://schemas.microsoft.com/office/drawing/2014/main" id="{970C033B-8A3D-7277-494D-1C4EC272A48F}"/>
              </a:ext>
            </a:extLst>
          </p:cNvPr>
          <p:cNvSpPr/>
          <p:nvPr/>
        </p:nvSpPr>
        <p:spPr>
          <a:xfrm>
            <a:off x="2039814" y="2088226"/>
            <a:ext cx="9225775" cy="615305"/>
          </a:xfrm>
          <a:prstGeom prst="rect">
            <a:avLst/>
          </a:prstGeom>
          <a:solidFill>
            <a:schemeClr val="bg1">
              <a:lumMod val="95000"/>
            </a:schemeClr>
          </a:solidFill>
          <a:ln>
            <a:solidFill>
              <a:schemeClr val="tx1">
                <a:lumMod val="65000"/>
                <a:lumOff val="35000"/>
              </a:schemeClr>
            </a:solidFill>
          </a:ln>
        </p:spPr>
        <p:txBody>
          <a:bodyPr spcFirstLastPara="1" wrap="square" lIns="121891" tIns="121891" rIns="121891" bIns="121891" anchor="ctr" anchorCtr="0">
            <a:noAutofit/>
          </a:bodyPr>
          <a:lstStyle/>
          <a:p>
            <a:r>
              <a:rPr lang="ja-JP" altLang="en-US" sz="1200" dirty="0">
                <a:solidFill>
                  <a:schemeClr val="tx1">
                    <a:lumMod val="95000"/>
                    <a:lumOff val="5000"/>
                  </a:schemeClr>
                </a:solidFill>
                <a:latin typeface="+mn-ea"/>
                <a:ea typeface="+mn-ea"/>
              </a:rPr>
              <a:t>住宅購入関心層／医療福祉関心層／株・投資関心層／土地活用関心層／終活関心層／セカンドライフ層／相続関心層／</a:t>
            </a:r>
            <a:r>
              <a:rPr lang="ja-JP" altLang="en-US" sz="1200" dirty="0">
                <a:solidFill>
                  <a:srgbClr val="4A4A4A"/>
                </a:solidFill>
                <a:latin typeface="+mn-ea"/>
              </a:rPr>
              <a:t>サステナビリティ関心層</a:t>
            </a:r>
            <a:endParaRPr lang="en-US" altLang="ja-JP" sz="1200" dirty="0">
              <a:solidFill>
                <a:srgbClr val="4A4A4A"/>
              </a:solidFill>
              <a:latin typeface="+mn-ea"/>
              <a:ea typeface="+mn-ea"/>
            </a:endParaRPr>
          </a:p>
        </p:txBody>
      </p:sp>
      <p:sp>
        <p:nvSpPr>
          <p:cNvPr id="97" name="Google Shape;511;p32">
            <a:extLst>
              <a:ext uri="{FF2B5EF4-FFF2-40B4-BE49-F238E27FC236}">
                <a16:creationId xmlns:a16="http://schemas.microsoft.com/office/drawing/2014/main" id="{FFD20F2B-A831-CA2B-1A04-28FD72568948}"/>
              </a:ext>
            </a:extLst>
          </p:cNvPr>
          <p:cNvSpPr/>
          <p:nvPr/>
        </p:nvSpPr>
        <p:spPr>
          <a:xfrm>
            <a:off x="593911" y="2797931"/>
            <a:ext cx="1356809" cy="615305"/>
          </a:xfrm>
          <a:prstGeom prst="roundRect">
            <a:avLst>
              <a:gd name="adj" fmla="val 0"/>
            </a:avLst>
          </a:prstGeom>
          <a:solidFill>
            <a:schemeClr val="tx1">
              <a:lumMod val="65000"/>
              <a:lumOff val="35000"/>
            </a:schemeClr>
          </a:solidFill>
          <a:ln w="12700" cap="flat" cmpd="sng">
            <a:solidFill>
              <a:schemeClr val="tx1">
                <a:lumMod val="65000"/>
                <a:lumOff val="35000"/>
              </a:schemeClr>
            </a:solidFill>
            <a:prstDash val="solid"/>
            <a:round/>
            <a:headEnd type="none" w="sm" len="sm"/>
            <a:tailEnd type="none" w="sm" len="sm"/>
          </a:ln>
        </p:spPr>
        <p:txBody>
          <a:bodyPr spcFirstLastPara="1" wrap="square" lIns="36000" tIns="121891" rIns="36000" bIns="121891" anchor="ctr" anchorCtr="0">
            <a:noAutofit/>
          </a:bodyPr>
          <a:lstStyle/>
          <a:p>
            <a:pPr algn="ctr"/>
            <a:r>
              <a:rPr lang="ja-JP" altLang="en-US" sz="1300" b="1">
                <a:solidFill>
                  <a:schemeClr val="bg1"/>
                </a:solidFill>
                <a:latin typeface="游ゴシック"/>
                <a:ea typeface="游ゴシック"/>
              </a:rPr>
              <a:t>食品</a:t>
            </a:r>
            <a:r>
              <a:rPr lang="en-US" altLang="ja-JP" sz="1300" b="1">
                <a:solidFill>
                  <a:schemeClr val="bg1"/>
                </a:solidFill>
                <a:latin typeface="游ゴシック"/>
                <a:ea typeface="游ゴシック"/>
              </a:rPr>
              <a:t>/</a:t>
            </a:r>
            <a:r>
              <a:rPr lang="ja-JP" altLang="en-US" sz="1300" b="1">
                <a:solidFill>
                  <a:schemeClr val="bg1"/>
                </a:solidFill>
                <a:latin typeface="游ゴシック"/>
                <a:ea typeface="游ゴシック"/>
              </a:rPr>
              <a:t>飲料</a:t>
            </a:r>
          </a:p>
        </p:txBody>
      </p:sp>
      <p:sp>
        <p:nvSpPr>
          <p:cNvPr id="106" name="Google Shape;273;p24">
            <a:extLst>
              <a:ext uri="{FF2B5EF4-FFF2-40B4-BE49-F238E27FC236}">
                <a16:creationId xmlns:a16="http://schemas.microsoft.com/office/drawing/2014/main" id="{13F47A64-42CE-A93B-392A-B71C775F69C1}"/>
              </a:ext>
            </a:extLst>
          </p:cNvPr>
          <p:cNvSpPr/>
          <p:nvPr/>
        </p:nvSpPr>
        <p:spPr>
          <a:xfrm>
            <a:off x="2039814" y="2796963"/>
            <a:ext cx="9225775" cy="615305"/>
          </a:xfrm>
          <a:prstGeom prst="rect">
            <a:avLst/>
          </a:prstGeom>
          <a:solidFill>
            <a:schemeClr val="bg1">
              <a:lumMod val="95000"/>
            </a:schemeClr>
          </a:solidFill>
          <a:ln>
            <a:solidFill>
              <a:schemeClr val="tx1">
                <a:lumMod val="65000"/>
                <a:lumOff val="35000"/>
              </a:schemeClr>
            </a:solidFill>
          </a:ln>
        </p:spPr>
        <p:txBody>
          <a:bodyPr spcFirstLastPara="1" wrap="square" lIns="121891" tIns="121891" rIns="121891" bIns="121891" anchor="ctr" anchorCtr="0">
            <a:noAutofit/>
          </a:bodyPr>
          <a:lstStyle/>
          <a:p>
            <a:r>
              <a:rPr lang="ja-JP" altLang="en-US" sz="1200">
                <a:latin typeface="+mn-ea"/>
                <a:ea typeface="+mn-ea"/>
              </a:rPr>
              <a:t>健康維持関心層／ダイエット関心層／アクティビティ・スポーツ関心層／料理好き／お酒好き／自分へのご褒美・プチ贅沢好き</a:t>
            </a:r>
          </a:p>
        </p:txBody>
      </p:sp>
      <p:sp>
        <p:nvSpPr>
          <p:cNvPr id="107" name="Google Shape;511;p32">
            <a:extLst>
              <a:ext uri="{FF2B5EF4-FFF2-40B4-BE49-F238E27FC236}">
                <a16:creationId xmlns:a16="http://schemas.microsoft.com/office/drawing/2014/main" id="{BC7DEE45-E4C2-2948-3A7B-C6D8252FFABF}"/>
              </a:ext>
            </a:extLst>
          </p:cNvPr>
          <p:cNvSpPr/>
          <p:nvPr/>
        </p:nvSpPr>
        <p:spPr>
          <a:xfrm>
            <a:off x="593911" y="3506426"/>
            <a:ext cx="1356809" cy="615305"/>
          </a:xfrm>
          <a:prstGeom prst="roundRect">
            <a:avLst>
              <a:gd name="adj" fmla="val 0"/>
            </a:avLst>
          </a:prstGeom>
          <a:solidFill>
            <a:schemeClr val="tx1">
              <a:lumMod val="65000"/>
              <a:lumOff val="35000"/>
            </a:schemeClr>
          </a:solidFill>
          <a:ln w="12700" cap="flat" cmpd="sng">
            <a:solidFill>
              <a:schemeClr val="tx1">
                <a:lumMod val="65000"/>
                <a:lumOff val="35000"/>
              </a:schemeClr>
            </a:solidFill>
            <a:prstDash val="solid"/>
            <a:round/>
            <a:headEnd type="none" w="sm" len="sm"/>
            <a:tailEnd type="none" w="sm" len="sm"/>
          </a:ln>
        </p:spPr>
        <p:txBody>
          <a:bodyPr spcFirstLastPara="1" wrap="square" lIns="36000" tIns="121891" rIns="36000" bIns="121891" anchor="ctr" anchorCtr="0">
            <a:noAutofit/>
          </a:bodyPr>
          <a:lstStyle/>
          <a:p>
            <a:pPr algn="ctr"/>
            <a:r>
              <a:rPr lang="ja-JP" altLang="en-US" sz="1300" b="1">
                <a:solidFill>
                  <a:schemeClr val="bg1"/>
                </a:solidFill>
                <a:latin typeface="游ゴシック"/>
                <a:ea typeface="游ゴシック"/>
              </a:rPr>
              <a:t>出版</a:t>
            </a:r>
            <a:r>
              <a:rPr lang="en-US" altLang="ja-JP" sz="1300" b="1">
                <a:solidFill>
                  <a:schemeClr val="bg1"/>
                </a:solidFill>
                <a:latin typeface="游ゴシック"/>
                <a:ea typeface="游ゴシック"/>
              </a:rPr>
              <a:t>/</a:t>
            </a:r>
            <a:r>
              <a:rPr lang="ja-JP" altLang="en-US" sz="1300" b="1">
                <a:solidFill>
                  <a:schemeClr val="bg1"/>
                </a:solidFill>
                <a:latin typeface="游ゴシック"/>
                <a:ea typeface="游ゴシック"/>
              </a:rPr>
              <a:t>エンタメ</a:t>
            </a:r>
          </a:p>
        </p:txBody>
      </p:sp>
      <p:sp>
        <p:nvSpPr>
          <p:cNvPr id="108" name="Google Shape;273;p24">
            <a:extLst>
              <a:ext uri="{FF2B5EF4-FFF2-40B4-BE49-F238E27FC236}">
                <a16:creationId xmlns:a16="http://schemas.microsoft.com/office/drawing/2014/main" id="{598E08E2-D69B-F0AE-02A4-369D4CC3FD23}"/>
              </a:ext>
            </a:extLst>
          </p:cNvPr>
          <p:cNvSpPr/>
          <p:nvPr/>
        </p:nvSpPr>
        <p:spPr>
          <a:xfrm>
            <a:off x="2039814" y="3505700"/>
            <a:ext cx="9225775" cy="615305"/>
          </a:xfrm>
          <a:prstGeom prst="rect">
            <a:avLst/>
          </a:prstGeom>
          <a:solidFill>
            <a:schemeClr val="bg1">
              <a:lumMod val="95000"/>
            </a:schemeClr>
          </a:solidFill>
          <a:ln>
            <a:solidFill>
              <a:schemeClr val="tx1">
                <a:lumMod val="65000"/>
                <a:lumOff val="35000"/>
              </a:schemeClr>
            </a:solidFill>
          </a:ln>
        </p:spPr>
        <p:txBody>
          <a:bodyPr spcFirstLastPara="1" wrap="square" lIns="121891" tIns="121891" rIns="121891" bIns="121891" anchor="ctr" anchorCtr="0">
            <a:noAutofit/>
          </a:bodyPr>
          <a:lstStyle/>
          <a:p>
            <a:r>
              <a:rPr lang="ja-JP" altLang="en-US" sz="1200">
                <a:latin typeface="+mn-ea"/>
                <a:ea typeface="+mn-ea"/>
              </a:rPr>
              <a:t>読書好き／ビジネス書関心層／受験・参考書関心層／絵本・児童書関心層／小説・ミステリー関心層／コミック関心層／歴史書関心層／</a:t>
            </a:r>
            <a:r>
              <a:rPr lang="en-US" altLang="ja-JP" sz="1200">
                <a:latin typeface="+mn-ea"/>
                <a:ea typeface="+mn-ea"/>
              </a:rPr>
              <a:t>SF</a:t>
            </a:r>
            <a:r>
              <a:rPr lang="ja-JP" altLang="en-US" sz="1200">
                <a:latin typeface="+mn-ea"/>
                <a:ea typeface="+mn-ea"/>
              </a:rPr>
              <a:t>関心層</a:t>
            </a:r>
            <a:endParaRPr lang="ja-JP" altLang="en-US" sz="2489">
              <a:latin typeface="+mn-ea"/>
              <a:ea typeface="+mn-ea"/>
            </a:endParaRPr>
          </a:p>
        </p:txBody>
      </p:sp>
      <p:sp>
        <p:nvSpPr>
          <p:cNvPr id="109" name="Google Shape;511;p32">
            <a:extLst>
              <a:ext uri="{FF2B5EF4-FFF2-40B4-BE49-F238E27FC236}">
                <a16:creationId xmlns:a16="http://schemas.microsoft.com/office/drawing/2014/main" id="{94846C64-E385-BCC0-58F2-05A781459099}"/>
              </a:ext>
            </a:extLst>
          </p:cNvPr>
          <p:cNvSpPr/>
          <p:nvPr/>
        </p:nvSpPr>
        <p:spPr>
          <a:xfrm>
            <a:off x="593911" y="4214921"/>
            <a:ext cx="1356809" cy="615305"/>
          </a:xfrm>
          <a:prstGeom prst="roundRect">
            <a:avLst>
              <a:gd name="adj" fmla="val 0"/>
            </a:avLst>
          </a:prstGeom>
          <a:solidFill>
            <a:schemeClr val="tx1">
              <a:lumMod val="65000"/>
              <a:lumOff val="35000"/>
            </a:schemeClr>
          </a:solidFill>
          <a:ln w="12700" cap="flat" cmpd="sng">
            <a:solidFill>
              <a:schemeClr val="tx1">
                <a:lumMod val="65000"/>
                <a:lumOff val="35000"/>
              </a:schemeClr>
            </a:solidFill>
            <a:prstDash val="solid"/>
            <a:round/>
            <a:headEnd type="none" w="sm" len="sm"/>
            <a:tailEnd type="none" w="sm" len="sm"/>
          </a:ln>
        </p:spPr>
        <p:txBody>
          <a:bodyPr spcFirstLastPara="1" wrap="square" lIns="36000" tIns="121891" rIns="36000" bIns="121891" anchor="ctr" anchorCtr="0">
            <a:noAutofit/>
          </a:bodyPr>
          <a:lstStyle/>
          <a:p>
            <a:pPr algn="ctr"/>
            <a:r>
              <a:rPr lang="ja-JP" altLang="en-US" sz="1300" b="1">
                <a:solidFill>
                  <a:schemeClr val="bg1"/>
                </a:solidFill>
                <a:latin typeface="游ゴシック"/>
                <a:ea typeface="游ゴシック"/>
              </a:rPr>
              <a:t>学校</a:t>
            </a:r>
            <a:r>
              <a:rPr lang="en-US" altLang="ja-JP" sz="1300" b="1">
                <a:solidFill>
                  <a:schemeClr val="bg1"/>
                </a:solidFill>
                <a:latin typeface="游ゴシック"/>
                <a:ea typeface="游ゴシック"/>
              </a:rPr>
              <a:t>/</a:t>
            </a:r>
            <a:r>
              <a:rPr lang="ja-JP" altLang="en-US" sz="1300" b="1">
                <a:solidFill>
                  <a:schemeClr val="bg1"/>
                </a:solidFill>
                <a:latin typeface="游ゴシック"/>
                <a:ea typeface="游ゴシック"/>
              </a:rPr>
              <a:t>教育</a:t>
            </a:r>
          </a:p>
        </p:txBody>
      </p:sp>
      <p:sp>
        <p:nvSpPr>
          <p:cNvPr id="110" name="Google Shape;273;p24">
            <a:extLst>
              <a:ext uri="{FF2B5EF4-FFF2-40B4-BE49-F238E27FC236}">
                <a16:creationId xmlns:a16="http://schemas.microsoft.com/office/drawing/2014/main" id="{DFB06273-B011-18E4-0B6C-5857E8E9C780}"/>
              </a:ext>
            </a:extLst>
          </p:cNvPr>
          <p:cNvSpPr/>
          <p:nvPr/>
        </p:nvSpPr>
        <p:spPr>
          <a:xfrm>
            <a:off x="2039814" y="4214437"/>
            <a:ext cx="9225775" cy="615305"/>
          </a:xfrm>
          <a:prstGeom prst="rect">
            <a:avLst/>
          </a:prstGeom>
          <a:solidFill>
            <a:schemeClr val="bg1">
              <a:lumMod val="95000"/>
            </a:schemeClr>
          </a:solidFill>
          <a:ln>
            <a:solidFill>
              <a:schemeClr val="tx1">
                <a:lumMod val="65000"/>
                <a:lumOff val="35000"/>
              </a:schemeClr>
            </a:solidFill>
          </a:ln>
        </p:spPr>
        <p:txBody>
          <a:bodyPr spcFirstLastPara="1" wrap="square" lIns="121891" tIns="121891" rIns="121891" bIns="121891" anchor="ctr" anchorCtr="0">
            <a:noAutofit/>
          </a:bodyPr>
          <a:lstStyle/>
          <a:p>
            <a:r>
              <a:rPr lang="ja-JP" altLang="en-US" sz="1200">
                <a:latin typeface="+mn-ea"/>
                <a:ea typeface="+mn-ea"/>
              </a:rPr>
              <a:t>大学受験関心層／医学部受験関心層／高校受験関心層／中学受験関心層／通信講座関心層／子ども（幼児・小学生）の教育関心層／生涯学習・リスキリング関心層／国際系・英語教育・留学関心層</a:t>
            </a:r>
            <a:endParaRPr lang="ja-JP" altLang="en-US" sz="2489">
              <a:latin typeface="+mn-ea"/>
              <a:ea typeface="+mn-ea"/>
            </a:endParaRPr>
          </a:p>
        </p:txBody>
      </p:sp>
      <p:sp>
        <p:nvSpPr>
          <p:cNvPr id="2" name="Google Shape;511;p32">
            <a:extLst>
              <a:ext uri="{FF2B5EF4-FFF2-40B4-BE49-F238E27FC236}">
                <a16:creationId xmlns:a16="http://schemas.microsoft.com/office/drawing/2014/main" id="{E9B196DE-12F8-5D1D-DC2F-9ED4E04386F1}"/>
              </a:ext>
            </a:extLst>
          </p:cNvPr>
          <p:cNvSpPr/>
          <p:nvPr/>
        </p:nvSpPr>
        <p:spPr>
          <a:xfrm>
            <a:off x="593912" y="4923416"/>
            <a:ext cx="1356809" cy="615305"/>
          </a:xfrm>
          <a:prstGeom prst="roundRect">
            <a:avLst>
              <a:gd name="adj" fmla="val 0"/>
            </a:avLst>
          </a:prstGeom>
          <a:solidFill>
            <a:schemeClr val="tx1">
              <a:lumMod val="65000"/>
              <a:lumOff val="35000"/>
            </a:schemeClr>
          </a:solidFill>
          <a:ln w="12700" cap="flat" cmpd="sng">
            <a:solidFill>
              <a:schemeClr val="tx1">
                <a:lumMod val="65000"/>
                <a:lumOff val="35000"/>
              </a:schemeClr>
            </a:solidFill>
            <a:prstDash val="solid"/>
            <a:round/>
            <a:headEnd type="none" w="sm" len="sm"/>
            <a:tailEnd type="none" w="sm" len="sm"/>
          </a:ln>
        </p:spPr>
        <p:txBody>
          <a:bodyPr spcFirstLastPara="1" wrap="square" lIns="36000" tIns="121891" rIns="36000" bIns="121891" anchor="ctr" anchorCtr="0">
            <a:noAutofit/>
          </a:bodyPr>
          <a:lstStyle/>
          <a:p>
            <a:pPr algn="ctr"/>
            <a:r>
              <a:rPr lang="ja-JP" altLang="en-US" sz="1300" b="1" dirty="0">
                <a:solidFill>
                  <a:schemeClr val="bg1"/>
                </a:solidFill>
                <a:latin typeface="游ゴシック"/>
                <a:ea typeface="游ゴシック"/>
              </a:rPr>
              <a:t>ファッション</a:t>
            </a:r>
          </a:p>
        </p:txBody>
      </p:sp>
      <p:sp>
        <p:nvSpPr>
          <p:cNvPr id="3" name="Google Shape;273;p24">
            <a:extLst>
              <a:ext uri="{FF2B5EF4-FFF2-40B4-BE49-F238E27FC236}">
                <a16:creationId xmlns:a16="http://schemas.microsoft.com/office/drawing/2014/main" id="{CD72CC2B-FE14-355D-28B7-38D1C0FB4193}"/>
              </a:ext>
            </a:extLst>
          </p:cNvPr>
          <p:cNvSpPr/>
          <p:nvPr/>
        </p:nvSpPr>
        <p:spPr>
          <a:xfrm>
            <a:off x="2039814" y="4923174"/>
            <a:ext cx="9225775" cy="615305"/>
          </a:xfrm>
          <a:prstGeom prst="rect">
            <a:avLst/>
          </a:prstGeom>
          <a:solidFill>
            <a:schemeClr val="bg1">
              <a:lumMod val="95000"/>
            </a:schemeClr>
          </a:solidFill>
          <a:ln>
            <a:solidFill>
              <a:schemeClr val="tx1">
                <a:lumMod val="65000"/>
                <a:lumOff val="35000"/>
              </a:schemeClr>
            </a:solidFill>
          </a:ln>
        </p:spPr>
        <p:txBody>
          <a:bodyPr spcFirstLastPara="1" wrap="square" lIns="121891" tIns="121891" rIns="121891" bIns="121891" anchor="ctr" anchorCtr="0">
            <a:noAutofit/>
          </a:bodyPr>
          <a:lstStyle/>
          <a:p>
            <a:r>
              <a:rPr lang="ja-JP" altLang="en-US" sz="1200" dirty="0">
                <a:latin typeface="+mn-ea"/>
                <a:ea typeface="+mn-ea"/>
              </a:rPr>
              <a:t>ハイブランド関心層／高級腕時計関心層／高級車関心層​</a:t>
            </a:r>
            <a:endParaRPr lang="ja-JP" altLang="en-US" sz="2489" dirty="0">
              <a:latin typeface="+mn-ea"/>
              <a:ea typeface="+mn-ea"/>
            </a:endParaRPr>
          </a:p>
        </p:txBody>
      </p:sp>
      <p:sp>
        <p:nvSpPr>
          <p:cNvPr id="6" name="Google Shape;516;p32">
            <a:extLst>
              <a:ext uri="{FF2B5EF4-FFF2-40B4-BE49-F238E27FC236}">
                <a16:creationId xmlns:a16="http://schemas.microsoft.com/office/drawing/2014/main" id="{FB4C1A61-625F-6356-C34B-D4D5DD10DDF0}"/>
              </a:ext>
            </a:extLst>
          </p:cNvPr>
          <p:cNvSpPr txBox="1"/>
          <p:nvPr/>
        </p:nvSpPr>
        <p:spPr>
          <a:xfrm>
            <a:off x="530355" y="771925"/>
            <a:ext cx="10441268" cy="712400"/>
          </a:xfrm>
          <a:prstGeom prst="rect">
            <a:avLst/>
          </a:prstGeom>
          <a:noFill/>
          <a:ln>
            <a:noFill/>
          </a:ln>
        </p:spPr>
        <p:txBody>
          <a:bodyPr spcFirstLastPara="1" wrap="square" lIns="121900" tIns="121900" rIns="121900" bIns="121900" anchor="t" anchorCtr="0">
            <a:noAutofit/>
          </a:bodyPr>
          <a:lstStyle/>
          <a:p>
            <a:r>
              <a:rPr lang="ja-JP" altLang="en-US" sz="1467" b="1" dirty="0">
                <a:solidFill>
                  <a:schemeClr val="accent1"/>
                </a:solidFill>
                <a:latin typeface="游ゴシック"/>
                <a:ea typeface="游ゴシック"/>
              </a:rPr>
              <a:t>業種別​　</a:t>
            </a:r>
            <a:r>
              <a:rPr lang="ja-JP" altLang="en-US" sz="1200" b="1" dirty="0">
                <a:solidFill>
                  <a:srgbClr val="EB0083"/>
                </a:solidFill>
              </a:rPr>
              <a:t>各業種別セグメント</a:t>
            </a:r>
            <a:endParaRPr lang="ja-JP" altLang="en-US" sz="1467" b="1" dirty="0">
              <a:solidFill>
                <a:schemeClr val="accent1"/>
              </a:solidFill>
              <a:latin typeface="游ゴシック" panose="020B0400000000000000" pitchFamily="50" charset="-128"/>
              <a:ea typeface="游ゴシック" panose="020B0400000000000000" pitchFamily="50" charset="-128"/>
            </a:endParaRPr>
          </a:p>
        </p:txBody>
      </p:sp>
      <p:cxnSp>
        <p:nvCxnSpPr>
          <p:cNvPr id="7" name="直線コネクタ 6">
            <a:extLst>
              <a:ext uri="{FF2B5EF4-FFF2-40B4-BE49-F238E27FC236}">
                <a16:creationId xmlns:a16="http://schemas.microsoft.com/office/drawing/2014/main" id="{1389D284-0D71-4DA4-007D-66D2FC4490A5}"/>
              </a:ext>
            </a:extLst>
          </p:cNvPr>
          <p:cNvCxnSpPr>
            <a:cxnSpLocks/>
          </p:cNvCxnSpPr>
          <p:nvPr/>
        </p:nvCxnSpPr>
        <p:spPr>
          <a:xfrm>
            <a:off x="577931" y="1201022"/>
            <a:ext cx="105491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Google Shape;511;p32">
            <a:extLst>
              <a:ext uri="{FF2B5EF4-FFF2-40B4-BE49-F238E27FC236}">
                <a16:creationId xmlns:a16="http://schemas.microsoft.com/office/drawing/2014/main" id="{BFC4B687-652A-23BF-36E7-0146736F449F}"/>
              </a:ext>
            </a:extLst>
          </p:cNvPr>
          <p:cNvSpPr/>
          <p:nvPr/>
        </p:nvSpPr>
        <p:spPr>
          <a:xfrm>
            <a:off x="593912" y="5631911"/>
            <a:ext cx="1356809" cy="615305"/>
          </a:xfrm>
          <a:prstGeom prst="roundRect">
            <a:avLst>
              <a:gd name="adj" fmla="val 0"/>
            </a:avLst>
          </a:prstGeom>
          <a:solidFill>
            <a:schemeClr val="tx1">
              <a:lumMod val="65000"/>
              <a:lumOff val="35000"/>
            </a:schemeClr>
          </a:solidFill>
          <a:ln w="12700" cap="flat" cmpd="sng">
            <a:solidFill>
              <a:schemeClr val="tx1">
                <a:lumMod val="65000"/>
                <a:lumOff val="35000"/>
              </a:schemeClr>
            </a:solidFill>
            <a:prstDash val="solid"/>
            <a:round/>
            <a:headEnd type="none" w="sm" len="sm"/>
            <a:tailEnd type="none" w="sm" len="sm"/>
          </a:ln>
        </p:spPr>
        <p:txBody>
          <a:bodyPr spcFirstLastPara="1" wrap="square" lIns="36000" tIns="121891" rIns="36000" bIns="121891" anchor="ctr" anchorCtr="0">
            <a:noAutofit/>
          </a:bodyPr>
          <a:lstStyle/>
          <a:p>
            <a:pPr algn="ctr"/>
            <a:r>
              <a:rPr lang="ja-JP" altLang="en-US" sz="1300" b="1" dirty="0">
                <a:solidFill>
                  <a:schemeClr val="bg1"/>
                </a:solidFill>
                <a:latin typeface="游ゴシック"/>
                <a:ea typeface="游ゴシック"/>
              </a:rPr>
              <a:t>情報通信</a:t>
            </a:r>
          </a:p>
        </p:txBody>
      </p:sp>
      <p:sp>
        <p:nvSpPr>
          <p:cNvPr id="5" name="Google Shape;273;p24">
            <a:extLst>
              <a:ext uri="{FF2B5EF4-FFF2-40B4-BE49-F238E27FC236}">
                <a16:creationId xmlns:a16="http://schemas.microsoft.com/office/drawing/2014/main" id="{14E23BE5-A30B-4617-25DE-AE98C4F13AFF}"/>
              </a:ext>
            </a:extLst>
          </p:cNvPr>
          <p:cNvSpPr/>
          <p:nvPr/>
        </p:nvSpPr>
        <p:spPr>
          <a:xfrm>
            <a:off x="2039814" y="5631911"/>
            <a:ext cx="9225775" cy="615305"/>
          </a:xfrm>
          <a:prstGeom prst="rect">
            <a:avLst/>
          </a:prstGeom>
          <a:solidFill>
            <a:schemeClr val="bg1">
              <a:lumMod val="95000"/>
            </a:schemeClr>
          </a:solidFill>
          <a:ln>
            <a:solidFill>
              <a:schemeClr val="tx1">
                <a:lumMod val="65000"/>
                <a:lumOff val="35000"/>
              </a:schemeClr>
            </a:solidFill>
          </a:ln>
        </p:spPr>
        <p:txBody>
          <a:bodyPr spcFirstLastPara="1" wrap="square" lIns="121891" tIns="121891" rIns="121891" bIns="121891" anchor="ctr" anchorCtr="0">
            <a:noAutofit/>
          </a:bodyPr>
          <a:lstStyle/>
          <a:p>
            <a:r>
              <a:rPr lang="ja-JP" altLang="en-US" sz="1200" dirty="0">
                <a:latin typeface="+mn-ea"/>
                <a:ea typeface="+mn-ea"/>
              </a:rPr>
              <a:t>​</a:t>
            </a:r>
            <a:r>
              <a:rPr lang="ja-JP" altLang="en-US" sz="1200" dirty="0">
                <a:solidFill>
                  <a:srgbClr val="4A4A4A"/>
                </a:solidFill>
                <a:latin typeface="+mn-ea"/>
              </a:rPr>
              <a:t>エンタープライズ企業意思決定層／情シス担当・意思決定層／中小企業意思決定層／中途採用求職者・転職者／就職を控えた理系大学生・大学院生／購買担当者・意思決定層／ビジネス誌購読関心層／高齢の親を持つ世帯層</a:t>
            </a:r>
            <a:endParaRPr lang="ja-JP" altLang="en-US" sz="2489" dirty="0">
              <a:solidFill>
                <a:srgbClr val="4A4A4A"/>
              </a:solidFill>
              <a:latin typeface="+mn-ea"/>
              <a:ea typeface="+mn-ea"/>
            </a:endParaRPr>
          </a:p>
        </p:txBody>
      </p:sp>
    </p:spTree>
    <p:extLst>
      <p:ext uri="{BB962C8B-B14F-4D97-AF65-F5344CB8AC3E}">
        <p14:creationId xmlns:p14="http://schemas.microsoft.com/office/powerpoint/2010/main" val="3927510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8ACAB59C-F72D-71DA-5257-55D932C59352}"/>
              </a:ext>
            </a:extLst>
          </p:cNvPr>
          <p:cNvSpPr>
            <a:spLocks noGrp="1"/>
          </p:cNvSpPr>
          <p:nvPr>
            <p:ph type="sldNum" sz="quarter" idx="4"/>
          </p:nvPr>
        </p:nvSpPr>
        <p:spPr/>
        <p:txBody>
          <a:bodyPr/>
          <a:lstStyle/>
          <a:p>
            <a:fld id="{3200D908-C2D6-084A-9C6A-44EB3DC58219}" type="slidenum">
              <a:rPr lang="ja-JP" altLang="en-US">
                <a:sym typeface="Arial"/>
              </a:rPr>
              <a:pPr/>
              <a:t>11</a:t>
            </a:fld>
            <a:endParaRPr lang="ja-JP" altLang="en-US">
              <a:sym typeface="Arial"/>
            </a:endParaRPr>
          </a:p>
        </p:txBody>
      </p:sp>
      <p:sp>
        <p:nvSpPr>
          <p:cNvPr id="18" name="Google Shape;273;p24">
            <a:extLst>
              <a:ext uri="{FF2B5EF4-FFF2-40B4-BE49-F238E27FC236}">
                <a16:creationId xmlns:a16="http://schemas.microsoft.com/office/drawing/2014/main" id="{ECB02310-A590-4E64-CF90-FA3DE9E088B7}"/>
              </a:ext>
            </a:extLst>
          </p:cNvPr>
          <p:cNvSpPr/>
          <p:nvPr/>
        </p:nvSpPr>
        <p:spPr>
          <a:xfrm>
            <a:off x="2042159" y="1394428"/>
            <a:ext cx="9242846" cy="711853"/>
          </a:xfrm>
          <a:prstGeom prst="rect">
            <a:avLst/>
          </a:prstGeom>
          <a:solidFill>
            <a:schemeClr val="bg1">
              <a:lumMod val="95000"/>
            </a:schemeClr>
          </a:solidFill>
          <a:ln>
            <a:solidFill>
              <a:schemeClr val="tx1">
                <a:lumMod val="75000"/>
                <a:lumOff val="25000"/>
              </a:schemeClr>
            </a:solidFill>
          </a:ln>
        </p:spPr>
        <p:txBody>
          <a:bodyPr spcFirstLastPara="1" wrap="square" lIns="121900" tIns="121900" rIns="121900" bIns="121900" anchor="ctr" anchorCtr="0">
            <a:noAutofit/>
          </a:bodyPr>
          <a:lstStyle/>
          <a:p>
            <a:r>
              <a:rPr lang="ja-JP" altLang="en-US" sz="1200" dirty="0">
                <a:ea typeface="游ゴシック"/>
              </a:rPr>
              <a:t>キャリア／テクノロジー</a:t>
            </a:r>
            <a:r>
              <a:rPr lang="en-US" sz="1200" dirty="0">
                <a:ea typeface="游ゴシック"/>
              </a:rPr>
              <a:t>・</a:t>
            </a:r>
            <a:r>
              <a:rPr lang="ja-JP" altLang="en-US" sz="1200" dirty="0">
                <a:ea typeface="游ゴシック"/>
              </a:rPr>
              <a:t>デジタル／ビジネス</a:t>
            </a:r>
            <a:r>
              <a:rPr lang="en-US" sz="1200" dirty="0">
                <a:ea typeface="游ゴシック"/>
              </a:rPr>
              <a:t>・</a:t>
            </a:r>
            <a:r>
              <a:rPr lang="ja-JP" altLang="en-US" sz="1200" dirty="0">
                <a:ea typeface="游ゴシック"/>
              </a:rPr>
              <a:t>経済／マネー</a:t>
            </a:r>
            <a:r>
              <a:rPr lang="en-US" sz="1200" dirty="0">
                <a:ea typeface="游ゴシック"/>
              </a:rPr>
              <a:t>・</a:t>
            </a:r>
            <a:r>
              <a:rPr lang="en-US" sz="1200" dirty="0" err="1">
                <a:ea typeface="游ゴシック"/>
              </a:rPr>
              <a:t>市場</a:t>
            </a:r>
            <a:endParaRPr lang="en-US" sz="2489" dirty="0"/>
          </a:p>
        </p:txBody>
      </p:sp>
      <p:sp>
        <p:nvSpPr>
          <p:cNvPr id="23" name="Google Shape;273;p24">
            <a:extLst>
              <a:ext uri="{FF2B5EF4-FFF2-40B4-BE49-F238E27FC236}">
                <a16:creationId xmlns:a16="http://schemas.microsoft.com/office/drawing/2014/main" id="{A428EA1D-6ED9-A789-5B12-5741463FF8FD}"/>
              </a:ext>
            </a:extLst>
          </p:cNvPr>
          <p:cNvSpPr/>
          <p:nvPr/>
        </p:nvSpPr>
        <p:spPr>
          <a:xfrm>
            <a:off x="2042159" y="2253410"/>
            <a:ext cx="9242846" cy="711853"/>
          </a:xfrm>
          <a:prstGeom prst="rect">
            <a:avLst/>
          </a:prstGeom>
          <a:solidFill>
            <a:schemeClr val="bg1">
              <a:lumMod val="95000"/>
            </a:schemeClr>
          </a:solidFill>
          <a:ln>
            <a:solidFill>
              <a:schemeClr val="tx1">
                <a:lumMod val="75000"/>
                <a:lumOff val="25000"/>
              </a:schemeClr>
            </a:solidFill>
          </a:ln>
        </p:spPr>
        <p:txBody>
          <a:bodyPr spcFirstLastPara="1" wrap="square" lIns="121900" tIns="121900" rIns="121900" bIns="121900" anchor="ctr" anchorCtr="0">
            <a:noAutofit/>
          </a:bodyPr>
          <a:lstStyle/>
          <a:p>
            <a:r>
              <a:rPr lang="ja-JP" altLang="en-US" sz="1200" dirty="0">
                <a:ea typeface="游ゴシック"/>
              </a:rPr>
              <a:t>ファッション／ホーム</a:t>
            </a:r>
            <a:r>
              <a:rPr lang="en-US" sz="1200" dirty="0">
                <a:ea typeface="游ゴシック"/>
              </a:rPr>
              <a:t>＆</a:t>
            </a:r>
            <a:r>
              <a:rPr lang="ja-JP" altLang="en-US" sz="1200" dirty="0">
                <a:ea typeface="游ゴシック"/>
              </a:rPr>
              <a:t>ガーデン／家族</a:t>
            </a:r>
            <a:r>
              <a:rPr lang="en-US" sz="1200" dirty="0">
                <a:ea typeface="游ゴシック"/>
              </a:rPr>
              <a:t>・</a:t>
            </a:r>
            <a:r>
              <a:rPr lang="ja-JP" altLang="en-US" sz="1200" dirty="0">
                <a:ea typeface="游ゴシック"/>
              </a:rPr>
              <a:t>人間関係／教育／健康的な生活／自動車／</a:t>
            </a:r>
            <a:r>
              <a:rPr lang="en-US" sz="1200" dirty="0" err="1">
                <a:ea typeface="游ゴシック"/>
              </a:rPr>
              <a:t>食べ物</a:t>
            </a:r>
            <a:r>
              <a:rPr lang="en-US" sz="1200" dirty="0">
                <a:ea typeface="游ゴシック"/>
              </a:rPr>
              <a:t>・</a:t>
            </a:r>
            <a:r>
              <a:rPr lang="ja-JP" altLang="en-US" sz="1200" dirty="0">
                <a:ea typeface="游ゴシック"/>
              </a:rPr>
              <a:t>飲み物／不動産／</a:t>
            </a:r>
            <a:r>
              <a:rPr lang="en-US" sz="1200" dirty="0" err="1">
                <a:ea typeface="游ゴシック"/>
              </a:rPr>
              <a:t>旅行</a:t>
            </a:r>
            <a:endParaRPr lang="en-US" sz="2489" dirty="0"/>
          </a:p>
        </p:txBody>
      </p:sp>
      <p:sp>
        <p:nvSpPr>
          <p:cNvPr id="27" name="Google Shape;273;p24">
            <a:extLst>
              <a:ext uri="{FF2B5EF4-FFF2-40B4-BE49-F238E27FC236}">
                <a16:creationId xmlns:a16="http://schemas.microsoft.com/office/drawing/2014/main" id="{FBF90170-2C15-4E7C-8EB2-AB1860C100EB}"/>
              </a:ext>
            </a:extLst>
          </p:cNvPr>
          <p:cNvSpPr/>
          <p:nvPr/>
        </p:nvSpPr>
        <p:spPr>
          <a:xfrm>
            <a:off x="2043038" y="3116593"/>
            <a:ext cx="9241834" cy="699115"/>
          </a:xfrm>
          <a:prstGeom prst="rect">
            <a:avLst/>
          </a:prstGeom>
          <a:solidFill>
            <a:schemeClr val="bg1">
              <a:lumMod val="95000"/>
            </a:schemeClr>
          </a:solidFill>
          <a:ln>
            <a:solidFill>
              <a:schemeClr val="tx1">
                <a:lumMod val="75000"/>
                <a:lumOff val="25000"/>
              </a:schemeClr>
            </a:solidFill>
          </a:ln>
        </p:spPr>
        <p:txBody>
          <a:bodyPr spcFirstLastPara="1" wrap="square" lIns="121900" tIns="121900" rIns="121900" bIns="121900" anchor="ctr" anchorCtr="0">
            <a:noAutofit/>
          </a:bodyPr>
          <a:lstStyle/>
          <a:p>
            <a:r>
              <a:rPr lang="en-US" sz="1200" dirty="0" err="1">
                <a:ea typeface="游ゴシック"/>
              </a:rPr>
              <a:t>スポーツ</a:t>
            </a:r>
            <a:r>
              <a:rPr lang="en-US" sz="1200" dirty="0">
                <a:ea typeface="游ゴシック"/>
              </a:rPr>
              <a:t>／</a:t>
            </a:r>
            <a:r>
              <a:rPr lang="ja-JP" altLang="en-US" sz="1200" dirty="0">
                <a:ea typeface="游ゴシック"/>
              </a:rPr>
              <a:t>テレビ／ビデオゲーム／映画／音楽／科学／芸術</a:t>
            </a:r>
            <a:r>
              <a:rPr lang="en-US" sz="1200" dirty="0">
                <a:ea typeface="游ゴシック"/>
              </a:rPr>
              <a:t>・</a:t>
            </a:r>
            <a:r>
              <a:rPr lang="ja-JP" altLang="en-US" sz="1200" dirty="0">
                <a:ea typeface="游ゴシック"/>
              </a:rPr>
              <a:t>アート／書籍</a:t>
            </a:r>
            <a:r>
              <a:rPr lang="en-US" sz="1200" dirty="0">
                <a:ea typeface="游ゴシック"/>
              </a:rPr>
              <a:t>・</a:t>
            </a:r>
            <a:r>
              <a:rPr lang="ja-JP" altLang="en-US" sz="1200" dirty="0">
                <a:ea typeface="游ゴシック"/>
              </a:rPr>
              <a:t>文学／動物</a:t>
            </a:r>
            <a:endParaRPr lang="en-US" sz="2489" dirty="0"/>
          </a:p>
        </p:txBody>
      </p:sp>
      <p:sp>
        <p:nvSpPr>
          <p:cNvPr id="5" name="Google Shape;510;p32">
            <a:extLst>
              <a:ext uri="{FF2B5EF4-FFF2-40B4-BE49-F238E27FC236}">
                <a16:creationId xmlns:a16="http://schemas.microsoft.com/office/drawing/2014/main" id="{CA500551-7E58-1126-4E73-1AD6594CC4EE}"/>
              </a:ext>
            </a:extLst>
          </p:cNvPr>
          <p:cNvSpPr txBox="1"/>
          <p:nvPr/>
        </p:nvSpPr>
        <p:spPr>
          <a:xfrm>
            <a:off x="2563189" y="3758092"/>
            <a:ext cx="8756898" cy="410393"/>
          </a:xfrm>
          <a:prstGeom prst="rect">
            <a:avLst/>
          </a:prstGeom>
          <a:noFill/>
          <a:ln>
            <a:noFill/>
          </a:ln>
        </p:spPr>
        <p:txBody>
          <a:bodyPr spcFirstLastPara="1" wrap="square" lIns="121900" tIns="121900" rIns="121900" bIns="121900" anchor="t" anchorCtr="0">
            <a:spAutoFit/>
          </a:bodyPr>
          <a:lstStyle/>
          <a:p>
            <a:r>
              <a:rPr lang="en-US" altLang="ja-JP" sz="1067" dirty="0">
                <a:solidFill>
                  <a:schemeClr val="dk1"/>
                </a:solidFill>
                <a:latin typeface="游ゴシック" panose="020B0400000000000000" pitchFamily="50" charset="-128"/>
                <a:ea typeface="游ゴシック" panose="020B0400000000000000" pitchFamily="50" charset="-128"/>
              </a:rPr>
              <a:t>※</a:t>
            </a:r>
            <a:r>
              <a:rPr lang="ja-JP" altLang="en-US" sz="1067" dirty="0">
                <a:solidFill>
                  <a:schemeClr val="dk1"/>
                </a:solidFill>
                <a:latin typeface="游ゴシック" panose="020B0400000000000000" pitchFamily="50" charset="-128"/>
                <a:ea typeface="游ゴシック" panose="020B0400000000000000" pitchFamily="50" charset="-128"/>
              </a:rPr>
              <a:t>上記基本カテゴリは国際基準である</a:t>
            </a:r>
            <a:r>
              <a:rPr lang="en-US" altLang="ja-JP" sz="1067" dirty="0">
                <a:solidFill>
                  <a:schemeClr val="dk1"/>
                </a:solidFill>
                <a:latin typeface="游ゴシック" panose="020B0400000000000000" pitchFamily="50" charset="-128"/>
                <a:ea typeface="游ゴシック" panose="020B0400000000000000" pitchFamily="50" charset="-128"/>
              </a:rPr>
              <a:t>IAB</a:t>
            </a:r>
            <a:r>
              <a:rPr lang="ja-JP" altLang="en-US" sz="1067" dirty="0">
                <a:solidFill>
                  <a:schemeClr val="dk1"/>
                </a:solidFill>
                <a:latin typeface="游ゴシック" panose="020B0400000000000000" pitchFamily="50" charset="-128"/>
                <a:ea typeface="游ゴシック" panose="020B0400000000000000" pitchFamily="50" charset="-128"/>
              </a:rPr>
              <a:t>コンテンツカテゴリに沿ってユーザーの閲読コンテンツを分類したうえでセグメント化しています。</a:t>
            </a:r>
            <a:endParaRPr lang="en-US" altLang="ja-JP" sz="1067" dirty="0">
              <a:solidFill>
                <a:schemeClr val="dk1"/>
              </a:solidFill>
              <a:latin typeface="游ゴシック" panose="020B0400000000000000" pitchFamily="50" charset="-128"/>
              <a:ea typeface="游ゴシック" panose="020B0400000000000000" pitchFamily="50" charset="-128"/>
            </a:endParaRPr>
          </a:p>
        </p:txBody>
      </p:sp>
      <p:sp>
        <p:nvSpPr>
          <p:cNvPr id="39" name="Google Shape;511;p32">
            <a:extLst>
              <a:ext uri="{FF2B5EF4-FFF2-40B4-BE49-F238E27FC236}">
                <a16:creationId xmlns:a16="http://schemas.microsoft.com/office/drawing/2014/main" id="{DA907A26-BA45-2443-FF23-FFEF3BFAB971}"/>
              </a:ext>
            </a:extLst>
          </p:cNvPr>
          <p:cNvSpPr/>
          <p:nvPr/>
        </p:nvSpPr>
        <p:spPr>
          <a:xfrm>
            <a:off x="577930" y="1393885"/>
            <a:ext cx="1316457" cy="712400"/>
          </a:xfrm>
          <a:prstGeom prst="roundRect">
            <a:avLst>
              <a:gd name="adj" fmla="val 0"/>
            </a:avLst>
          </a:prstGeom>
          <a:solidFill>
            <a:srgbClr val="595959"/>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00" b="1" dirty="0">
                <a:solidFill>
                  <a:schemeClr val="bg1"/>
                </a:solidFill>
                <a:latin typeface="游ゴシック"/>
                <a:ea typeface="游ゴシック"/>
              </a:rPr>
              <a:t>ビジネス</a:t>
            </a:r>
            <a:endParaRPr lang="en-US" altLang="ja-JP" sz="1300" b="1" dirty="0">
              <a:solidFill>
                <a:schemeClr val="bg1"/>
              </a:solidFill>
              <a:latin typeface="游ゴシック"/>
              <a:ea typeface="游ゴシック"/>
            </a:endParaRPr>
          </a:p>
          <a:p>
            <a:pPr algn="ctr"/>
            <a:r>
              <a:rPr lang="ja-JP" altLang="en-US" sz="1300" b="1" dirty="0">
                <a:solidFill>
                  <a:schemeClr val="bg1"/>
                </a:solidFill>
                <a:latin typeface="游ゴシック"/>
                <a:ea typeface="游ゴシック"/>
              </a:rPr>
              <a:t>社会</a:t>
            </a:r>
          </a:p>
        </p:txBody>
      </p:sp>
      <p:sp>
        <p:nvSpPr>
          <p:cNvPr id="40" name="Google Shape;511;p32">
            <a:extLst>
              <a:ext uri="{FF2B5EF4-FFF2-40B4-BE49-F238E27FC236}">
                <a16:creationId xmlns:a16="http://schemas.microsoft.com/office/drawing/2014/main" id="{06742CB2-0045-97E9-4A98-E0C4FAE69E55}"/>
              </a:ext>
            </a:extLst>
          </p:cNvPr>
          <p:cNvSpPr/>
          <p:nvPr/>
        </p:nvSpPr>
        <p:spPr>
          <a:xfrm>
            <a:off x="577930" y="2252864"/>
            <a:ext cx="1321988" cy="712399"/>
          </a:xfrm>
          <a:prstGeom prst="roundRect">
            <a:avLst>
              <a:gd name="adj" fmla="val 0"/>
            </a:avLst>
          </a:prstGeom>
          <a:solidFill>
            <a:srgbClr val="595959"/>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00" b="1" dirty="0">
                <a:solidFill>
                  <a:schemeClr val="bg1"/>
                </a:solidFill>
                <a:latin typeface="游ゴシック"/>
                <a:ea typeface="游ゴシック"/>
              </a:rPr>
              <a:t>ライフ</a:t>
            </a:r>
            <a:endParaRPr lang="en-US" altLang="ja-JP" sz="1300" b="1" dirty="0">
              <a:solidFill>
                <a:schemeClr val="bg1"/>
              </a:solidFill>
              <a:latin typeface="游ゴシック"/>
              <a:ea typeface="游ゴシック"/>
            </a:endParaRPr>
          </a:p>
          <a:p>
            <a:pPr algn="ctr"/>
            <a:r>
              <a:rPr lang="ja-JP" altLang="en-US" sz="1300" b="1" dirty="0">
                <a:solidFill>
                  <a:schemeClr val="bg1"/>
                </a:solidFill>
                <a:latin typeface="游ゴシック"/>
                <a:ea typeface="游ゴシック"/>
              </a:rPr>
              <a:t>スタイル</a:t>
            </a:r>
          </a:p>
        </p:txBody>
      </p:sp>
      <p:sp>
        <p:nvSpPr>
          <p:cNvPr id="41" name="Google Shape;511;p32">
            <a:extLst>
              <a:ext uri="{FF2B5EF4-FFF2-40B4-BE49-F238E27FC236}">
                <a16:creationId xmlns:a16="http://schemas.microsoft.com/office/drawing/2014/main" id="{12B51986-29AC-920B-F28E-4332E54BD7C5}"/>
              </a:ext>
            </a:extLst>
          </p:cNvPr>
          <p:cNvSpPr/>
          <p:nvPr/>
        </p:nvSpPr>
        <p:spPr>
          <a:xfrm>
            <a:off x="577930" y="3111842"/>
            <a:ext cx="1316456" cy="712398"/>
          </a:xfrm>
          <a:prstGeom prst="roundRect">
            <a:avLst>
              <a:gd name="adj" fmla="val 0"/>
            </a:avLst>
          </a:prstGeom>
          <a:solidFill>
            <a:srgbClr val="595959"/>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00" b="1" dirty="0">
                <a:solidFill>
                  <a:schemeClr val="bg1"/>
                </a:solidFill>
                <a:latin typeface="游ゴシック"/>
                <a:ea typeface="游ゴシック"/>
              </a:rPr>
              <a:t>カルチャー・趣味</a:t>
            </a:r>
          </a:p>
        </p:txBody>
      </p:sp>
      <p:sp>
        <p:nvSpPr>
          <p:cNvPr id="12" name="タイトル 11">
            <a:extLst>
              <a:ext uri="{FF2B5EF4-FFF2-40B4-BE49-F238E27FC236}">
                <a16:creationId xmlns:a16="http://schemas.microsoft.com/office/drawing/2014/main" id="{40353236-3CAD-B2BE-513F-AAF75EED7EA9}"/>
              </a:ext>
            </a:extLst>
          </p:cNvPr>
          <p:cNvSpPr>
            <a:spLocks noGrp="1"/>
          </p:cNvSpPr>
          <p:nvPr>
            <p:ph type="title"/>
          </p:nvPr>
        </p:nvSpPr>
        <p:spPr/>
        <p:txBody>
          <a:bodyPr/>
          <a:lstStyle/>
          <a:p>
            <a:r>
              <a:rPr lang="ja-JP" altLang="en-US" dirty="0"/>
              <a:t>プリセットセグメント４</a:t>
            </a:r>
          </a:p>
        </p:txBody>
      </p:sp>
      <p:sp>
        <p:nvSpPr>
          <p:cNvPr id="6" name="Google Shape;516;p32">
            <a:extLst>
              <a:ext uri="{FF2B5EF4-FFF2-40B4-BE49-F238E27FC236}">
                <a16:creationId xmlns:a16="http://schemas.microsoft.com/office/drawing/2014/main" id="{9CC5B3E9-E7D6-D779-BC23-CB0765D42E8D}"/>
              </a:ext>
            </a:extLst>
          </p:cNvPr>
          <p:cNvSpPr txBox="1"/>
          <p:nvPr/>
        </p:nvSpPr>
        <p:spPr>
          <a:xfrm>
            <a:off x="530355" y="771925"/>
            <a:ext cx="10441268" cy="712400"/>
          </a:xfrm>
          <a:prstGeom prst="rect">
            <a:avLst/>
          </a:prstGeom>
          <a:noFill/>
          <a:ln>
            <a:noFill/>
          </a:ln>
        </p:spPr>
        <p:txBody>
          <a:bodyPr spcFirstLastPara="1" wrap="square" lIns="121900" tIns="121900" rIns="121900" bIns="121900" anchor="t" anchorCtr="0">
            <a:noAutofit/>
          </a:bodyPr>
          <a:lstStyle/>
          <a:p>
            <a:r>
              <a:rPr lang="ja-JP" altLang="en-US" sz="1467" b="1" dirty="0">
                <a:solidFill>
                  <a:schemeClr val="accent1"/>
                </a:solidFill>
                <a:latin typeface="游ゴシック"/>
                <a:ea typeface="游ゴシック"/>
              </a:rPr>
              <a:t>興味関心（オーディエンス ターゲティング）​　</a:t>
            </a:r>
            <a:r>
              <a:rPr lang="ja-JP" altLang="en-US" sz="1200" b="1" dirty="0">
                <a:solidFill>
                  <a:schemeClr val="accent1"/>
                </a:solidFill>
              </a:rPr>
              <a:t>ユーザーの行動から興味関心を推定</a:t>
            </a:r>
            <a:endParaRPr lang="ja-JP" altLang="en-US" sz="1467" b="1" dirty="0">
              <a:solidFill>
                <a:schemeClr val="accent1"/>
              </a:solidFill>
              <a:latin typeface="游ゴシック" panose="020B0400000000000000" pitchFamily="50" charset="-128"/>
              <a:ea typeface="游ゴシック" panose="020B0400000000000000" pitchFamily="50" charset="-128"/>
            </a:endParaRPr>
          </a:p>
        </p:txBody>
      </p:sp>
      <p:cxnSp>
        <p:nvCxnSpPr>
          <p:cNvPr id="7" name="直線コネクタ 6">
            <a:extLst>
              <a:ext uri="{FF2B5EF4-FFF2-40B4-BE49-F238E27FC236}">
                <a16:creationId xmlns:a16="http://schemas.microsoft.com/office/drawing/2014/main" id="{89B5A732-9B89-F1C9-06CA-9C3C404586EF}"/>
              </a:ext>
            </a:extLst>
          </p:cNvPr>
          <p:cNvCxnSpPr>
            <a:cxnSpLocks/>
          </p:cNvCxnSpPr>
          <p:nvPr/>
        </p:nvCxnSpPr>
        <p:spPr>
          <a:xfrm>
            <a:off x="577931" y="1201022"/>
            <a:ext cx="105491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Google Shape;516;p32">
            <a:extLst>
              <a:ext uri="{FF2B5EF4-FFF2-40B4-BE49-F238E27FC236}">
                <a16:creationId xmlns:a16="http://schemas.microsoft.com/office/drawing/2014/main" id="{EDBD1E1F-CC17-67AC-D675-D7AEF27D047B}"/>
              </a:ext>
            </a:extLst>
          </p:cNvPr>
          <p:cNvSpPr txBox="1"/>
          <p:nvPr/>
        </p:nvSpPr>
        <p:spPr>
          <a:xfrm>
            <a:off x="530355" y="4074543"/>
            <a:ext cx="10441268" cy="712400"/>
          </a:xfrm>
          <a:prstGeom prst="rect">
            <a:avLst/>
          </a:prstGeom>
          <a:noFill/>
          <a:ln>
            <a:noFill/>
          </a:ln>
        </p:spPr>
        <p:txBody>
          <a:bodyPr spcFirstLastPara="1" wrap="square" lIns="121900" tIns="121900" rIns="121900" bIns="121900" anchor="t" anchorCtr="0">
            <a:noAutofit/>
          </a:bodyPr>
          <a:lstStyle/>
          <a:p>
            <a:r>
              <a:rPr lang="ja-JP" altLang="en-US" sz="1467" b="1" dirty="0">
                <a:solidFill>
                  <a:schemeClr val="accent1"/>
                </a:solidFill>
                <a:latin typeface="游ゴシック"/>
                <a:ea typeface="游ゴシック"/>
              </a:rPr>
              <a:t>興味関心（コンテンツ ターゲティング）​　</a:t>
            </a:r>
            <a:r>
              <a:rPr lang="ja-JP" altLang="en-US" sz="1200" b="1" dirty="0">
                <a:solidFill>
                  <a:schemeClr val="accent1"/>
                </a:solidFill>
              </a:rPr>
              <a:t>今、読んでいるコンテンツ面にターゲティング</a:t>
            </a:r>
            <a:endParaRPr lang="ja-JP" altLang="en-US" sz="1467" b="1" dirty="0">
              <a:solidFill>
                <a:schemeClr val="accent1"/>
              </a:solidFill>
              <a:latin typeface="游ゴシック" panose="020B0400000000000000" pitchFamily="50" charset="-128"/>
              <a:ea typeface="游ゴシック" panose="020B0400000000000000" pitchFamily="50" charset="-128"/>
            </a:endParaRPr>
          </a:p>
        </p:txBody>
      </p:sp>
      <p:cxnSp>
        <p:nvCxnSpPr>
          <p:cNvPr id="16" name="直線コネクタ 15">
            <a:extLst>
              <a:ext uri="{FF2B5EF4-FFF2-40B4-BE49-F238E27FC236}">
                <a16:creationId xmlns:a16="http://schemas.microsoft.com/office/drawing/2014/main" id="{A9EA7944-8DDC-5929-AA82-910794042B32}"/>
              </a:ext>
            </a:extLst>
          </p:cNvPr>
          <p:cNvCxnSpPr>
            <a:cxnSpLocks/>
          </p:cNvCxnSpPr>
          <p:nvPr/>
        </p:nvCxnSpPr>
        <p:spPr>
          <a:xfrm>
            <a:off x="577931" y="4503640"/>
            <a:ext cx="10549116"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7" name="表 16">
            <a:extLst>
              <a:ext uri="{FF2B5EF4-FFF2-40B4-BE49-F238E27FC236}">
                <a16:creationId xmlns:a16="http://schemas.microsoft.com/office/drawing/2014/main" id="{C84F2A7B-B017-EB04-90E8-12CDAE17BDCD}"/>
              </a:ext>
            </a:extLst>
          </p:cNvPr>
          <p:cNvGraphicFramePr>
            <a:graphicFrameLocks noGrp="1"/>
          </p:cNvGraphicFramePr>
          <p:nvPr>
            <p:extLst>
              <p:ext uri="{D42A27DB-BD31-4B8C-83A1-F6EECF244321}">
                <p14:modId xmlns:p14="http://schemas.microsoft.com/office/powerpoint/2010/main" val="481073248"/>
              </p:ext>
            </p:extLst>
          </p:nvPr>
        </p:nvGraphicFramePr>
        <p:xfrm>
          <a:off x="2042156" y="4687575"/>
          <a:ext cx="9241833" cy="1717951"/>
        </p:xfrm>
        <a:graphic>
          <a:graphicData uri="http://schemas.openxmlformats.org/drawingml/2006/table">
            <a:tbl>
              <a:tblPr/>
              <a:tblGrid>
                <a:gridCol w="2371067">
                  <a:extLst>
                    <a:ext uri="{9D8B030D-6E8A-4147-A177-3AD203B41FA5}">
                      <a16:colId xmlns:a16="http://schemas.microsoft.com/office/drawing/2014/main" val="3728621358"/>
                    </a:ext>
                  </a:extLst>
                </a:gridCol>
                <a:gridCol w="6870766">
                  <a:extLst>
                    <a:ext uri="{9D8B030D-6E8A-4147-A177-3AD203B41FA5}">
                      <a16:colId xmlns:a16="http://schemas.microsoft.com/office/drawing/2014/main" val="3774726774"/>
                    </a:ext>
                  </a:extLst>
                </a:gridCol>
              </a:tblGrid>
              <a:tr h="251917">
                <a:tc>
                  <a:txBody>
                    <a:bodyPr/>
                    <a:lstStyle/>
                    <a:p>
                      <a:pPr algn="ctr" rtl="0" fontAlgn="b"/>
                      <a:r>
                        <a:rPr lang="ja-JP" altLang="en-US" sz="1300" b="1" dirty="0">
                          <a:solidFill>
                            <a:schemeClr val="tx1"/>
                          </a:solidFill>
                          <a:effectLst/>
                          <a:latin typeface="游ゴシック"/>
                          <a:ea typeface="游ゴシック"/>
                        </a:rPr>
                        <a:t>  大分類</a:t>
                      </a:r>
                    </a:p>
                  </a:txBody>
                  <a:tcPr marL="28107" marR="28107" marT="35997"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ja-JP" altLang="en-US" sz="1300" b="1" dirty="0">
                          <a:solidFill>
                            <a:schemeClr val="tx1"/>
                          </a:solidFill>
                          <a:effectLst/>
                          <a:latin typeface="游ゴシック"/>
                          <a:ea typeface="游ゴシック"/>
                        </a:rPr>
                        <a:t>  中分類</a:t>
                      </a:r>
                    </a:p>
                  </a:txBody>
                  <a:tcPr marL="28107" marR="28107" marT="35997"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85619626"/>
                  </a:ext>
                </a:extLst>
              </a:tr>
              <a:tr h="242328">
                <a:tc>
                  <a:txBody>
                    <a:bodyPr/>
                    <a:lstStyle/>
                    <a:p>
                      <a:pPr algn="ctr" rtl="0" fontAlgn="b"/>
                      <a:r>
                        <a:rPr lang="ja-JP" altLang="en-US" sz="1200" b="0" dirty="0">
                          <a:effectLst/>
                          <a:latin typeface="游ゴシック"/>
                          <a:ea typeface="游ゴシック"/>
                        </a:rPr>
                        <a:t>経済・市場</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b"/>
                      <a:r>
                        <a:rPr lang="ja-JP" altLang="en-US" sz="1200" b="0" dirty="0">
                          <a:effectLst/>
                          <a:latin typeface="游ゴシック"/>
                          <a:ea typeface="游ゴシック"/>
                        </a:rPr>
                        <a:t>金融・市場　／　産業・商品・企業情報　／　テック・</a:t>
                      </a:r>
                      <a:r>
                        <a:rPr lang="en-US" altLang="ja-JP" sz="1200" b="0" dirty="0">
                          <a:effectLst/>
                          <a:latin typeface="游ゴシック"/>
                          <a:ea typeface="游ゴシック"/>
                        </a:rPr>
                        <a:t>IT</a:t>
                      </a:r>
                      <a:endParaRPr lang="ja-JP" altLang="en-US" sz="1200" b="0" dirty="0">
                        <a:effectLst/>
                        <a:latin typeface="游ゴシック"/>
                        <a:ea typeface="游ゴシック"/>
                      </a:endParaRP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0289264"/>
                  </a:ext>
                </a:extLst>
              </a:tr>
              <a:tr h="242328">
                <a:tc>
                  <a:txBody>
                    <a:bodyPr/>
                    <a:lstStyle/>
                    <a:p>
                      <a:pPr algn="ctr" rtl="0" fontAlgn="b"/>
                      <a:r>
                        <a:rPr lang="ja-JP" altLang="en-US" sz="1200" b="0">
                          <a:effectLst/>
                          <a:latin typeface="游ゴシック"/>
                          <a:ea typeface="游ゴシック"/>
                        </a:rPr>
                        <a:t>政治・国際</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b"/>
                      <a:endParaRPr lang="ja-JP" altLang="en-US" sz="1200" b="0" dirty="0">
                        <a:effectLst/>
                        <a:latin typeface="游ゴシック"/>
                        <a:ea typeface="游ゴシック"/>
                      </a:endParaRP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2322123"/>
                  </a:ext>
                </a:extLst>
              </a:tr>
              <a:tr h="242328">
                <a:tc>
                  <a:txBody>
                    <a:bodyPr/>
                    <a:lstStyle/>
                    <a:p>
                      <a:pPr algn="ctr" rtl="0" fontAlgn="b"/>
                      <a:r>
                        <a:rPr lang="ja-JP" altLang="en-US" sz="1200" b="0">
                          <a:effectLst/>
                          <a:latin typeface="游ゴシック"/>
                          <a:ea typeface="游ゴシック"/>
                        </a:rPr>
                        <a:t>スポーツ</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b"/>
                      <a:r>
                        <a:rPr lang="ja-JP" altLang="en-US" sz="1200" b="0" dirty="0">
                          <a:effectLst/>
                          <a:latin typeface="游ゴシック"/>
                          <a:ea typeface="游ゴシック"/>
                        </a:rPr>
                        <a:t>野球　／　サッカー　／　相撲　／　その他スポーツ</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35397240"/>
                  </a:ext>
                </a:extLst>
              </a:tr>
              <a:tr h="254394">
                <a:tc>
                  <a:txBody>
                    <a:bodyPr/>
                    <a:lstStyle/>
                    <a:p>
                      <a:pPr algn="ctr" rtl="0" fontAlgn="b"/>
                      <a:r>
                        <a:rPr lang="ja-JP" altLang="en-US" sz="1200" b="0">
                          <a:effectLst/>
                          <a:latin typeface="游ゴシック"/>
                          <a:ea typeface="游ゴシック"/>
                        </a:rPr>
                        <a:t>カルチャー・エンタメ・芸能</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b"/>
                      <a:r>
                        <a:rPr lang="ja-JP" altLang="en-US" sz="1200" b="0" dirty="0">
                          <a:effectLst/>
                          <a:latin typeface="游ゴシック"/>
                          <a:ea typeface="游ゴシック"/>
                        </a:rPr>
                        <a:t>エンタメ（テレビ・漫画・芸能・音楽）</a:t>
                      </a:r>
                      <a:endParaRPr lang="en-US" altLang="ja-JP" sz="1200" b="0" dirty="0">
                        <a:effectLst/>
                        <a:latin typeface="游ゴシック"/>
                        <a:ea typeface="游ゴシック"/>
                      </a:endParaRP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9566231"/>
                  </a:ext>
                </a:extLst>
              </a:tr>
              <a:tr h="242328">
                <a:tc>
                  <a:txBody>
                    <a:bodyPr/>
                    <a:lstStyle/>
                    <a:p>
                      <a:pPr algn="ctr" rtl="0" fontAlgn="b"/>
                      <a:r>
                        <a:rPr lang="ja-JP" altLang="en-US" sz="1200" b="0">
                          <a:effectLst/>
                          <a:latin typeface="游ゴシック"/>
                          <a:ea typeface="游ゴシック"/>
                        </a:rPr>
                        <a:t>教育・子育て</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b"/>
                      <a:r>
                        <a:rPr lang="ja-JP" altLang="en-US" sz="1200" b="0" dirty="0">
                          <a:effectLst/>
                          <a:latin typeface="游ゴシック"/>
                          <a:ea typeface="游ゴシック"/>
                        </a:rPr>
                        <a:t>子育て　／　学校（小・中・高）／　教育全般</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5520121"/>
                  </a:ext>
                </a:extLst>
              </a:tr>
              <a:tr h="242328">
                <a:tc>
                  <a:txBody>
                    <a:bodyPr/>
                    <a:lstStyle/>
                    <a:p>
                      <a:pPr algn="ctr" rtl="0" fontAlgn="b"/>
                      <a:r>
                        <a:rPr lang="ja-JP" altLang="en-US" sz="1200" b="0">
                          <a:effectLst/>
                          <a:latin typeface="游ゴシック"/>
                          <a:ea typeface="游ゴシック"/>
                        </a:rPr>
                        <a:t>医療・健康</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b"/>
                      <a:endParaRPr lang="ja-JP" altLang="en-US" sz="1200" b="0" dirty="0">
                        <a:effectLst/>
                        <a:latin typeface="游ゴシック"/>
                        <a:ea typeface="游ゴシック"/>
                      </a:endParaRP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52483497"/>
                  </a:ext>
                </a:extLst>
              </a:tr>
            </a:tbl>
          </a:graphicData>
        </a:graphic>
      </p:graphicFrame>
      <p:sp>
        <p:nvSpPr>
          <p:cNvPr id="20" name="Google Shape;511;p32">
            <a:extLst>
              <a:ext uri="{FF2B5EF4-FFF2-40B4-BE49-F238E27FC236}">
                <a16:creationId xmlns:a16="http://schemas.microsoft.com/office/drawing/2014/main" id="{E9616D5D-30B4-5D14-2FFE-A3F53D37E0C1}"/>
              </a:ext>
            </a:extLst>
          </p:cNvPr>
          <p:cNvSpPr/>
          <p:nvPr/>
        </p:nvSpPr>
        <p:spPr>
          <a:xfrm>
            <a:off x="585921" y="4696502"/>
            <a:ext cx="1316456" cy="1717953"/>
          </a:xfrm>
          <a:prstGeom prst="roundRect">
            <a:avLst>
              <a:gd name="adj" fmla="val 0"/>
            </a:avLst>
          </a:prstGeom>
          <a:solidFill>
            <a:srgbClr val="595959"/>
          </a:solidFill>
          <a:ln w="28575" cap="flat" cmpd="sng">
            <a:noFill/>
            <a:prstDash val="solid"/>
            <a:round/>
            <a:headEnd type="none" w="sm" len="sm"/>
            <a:tailEnd type="none" w="sm" len="sm"/>
          </a:ln>
        </p:spPr>
        <p:txBody>
          <a:bodyPr spcFirstLastPara="1" wrap="square" lIns="36000" tIns="121900" rIns="36000" bIns="121900" anchor="ctr" anchorCtr="0">
            <a:noAutofit/>
          </a:bodyPr>
          <a:lstStyle/>
          <a:p>
            <a:pPr algn="ctr"/>
            <a:r>
              <a:rPr lang="ja-JP" altLang="en-US" sz="1300" b="1" dirty="0">
                <a:solidFill>
                  <a:schemeClr val="bg1"/>
                </a:solidFill>
                <a:latin typeface="游ゴシック"/>
                <a:ea typeface="游ゴシック"/>
              </a:rPr>
              <a:t>サイト内記事</a:t>
            </a:r>
            <a:endParaRPr lang="en-US" altLang="ja-JP" sz="1300" b="1" dirty="0">
              <a:solidFill>
                <a:schemeClr val="bg1"/>
              </a:solidFill>
              <a:latin typeface="游ゴシック"/>
              <a:ea typeface="游ゴシック"/>
            </a:endParaRPr>
          </a:p>
          <a:p>
            <a:pPr algn="ctr"/>
            <a:r>
              <a:rPr lang="ja-JP" altLang="en-US" sz="1300" b="1" dirty="0">
                <a:solidFill>
                  <a:schemeClr val="bg1"/>
                </a:solidFill>
                <a:latin typeface="游ゴシック"/>
                <a:ea typeface="游ゴシック"/>
              </a:rPr>
              <a:t>ジャンル</a:t>
            </a:r>
            <a:endParaRPr lang="en-US" altLang="ja-JP" sz="1300" b="1" dirty="0">
              <a:solidFill>
                <a:schemeClr val="bg1"/>
              </a:solidFill>
              <a:latin typeface="游ゴシック"/>
              <a:ea typeface="游ゴシック"/>
            </a:endParaRPr>
          </a:p>
          <a:p>
            <a:pPr algn="ctr"/>
            <a:r>
              <a:rPr lang="ja-JP" altLang="en-US" sz="900" b="1" dirty="0">
                <a:solidFill>
                  <a:schemeClr val="bg1"/>
                </a:solidFill>
                <a:latin typeface="游ゴシック"/>
                <a:ea typeface="游ゴシック"/>
              </a:rPr>
              <a:t>（朝日新聞デジタル）</a:t>
            </a:r>
          </a:p>
        </p:txBody>
      </p:sp>
    </p:spTree>
    <p:extLst>
      <p:ext uri="{BB962C8B-B14F-4D97-AF65-F5344CB8AC3E}">
        <p14:creationId xmlns:p14="http://schemas.microsoft.com/office/powerpoint/2010/main" val="260572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5">
          <a:extLst>
            <a:ext uri="{FF2B5EF4-FFF2-40B4-BE49-F238E27FC236}">
              <a16:creationId xmlns:a16="http://schemas.microsoft.com/office/drawing/2014/main" id="{062AF3A9-E414-2160-8687-908EA580EA87}"/>
            </a:ext>
          </a:extLst>
        </p:cNvPr>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9646536C-343A-FE47-5E99-AE2299544F6D}"/>
              </a:ext>
            </a:extLst>
          </p:cNvPr>
          <p:cNvSpPr>
            <a:spLocks noGrp="1"/>
          </p:cNvSpPr>
          <p:nvPr>
            <p:ph type="sldNum" sz="quarter" idx="4"/>
          </p:nvPr>
        </p:nvSpPr>
        <p:spPr/>
        <p:txBody>
          <a:bodyPr/>
          <a:lstStyle/>
          <a:p>
            <a:fld id="{3200D908-C2D6-084A-9C6A-44EB3DC58219}" type="slidenum">
              <a:rPr lang="ja-JP" altLang="en-US">
                <a:sym typeface="Arial"/>
              </a:rPr>
              <a:pPr/>
              <a:t>12</a:t>
            </a:fld>
            <a:endParaRPr lang="ja-JP" altLang="en-US">
              <a:sym typeface="Arial"/>
            </a:endParaRPr>
          </a:p>
        </p:txBody>
      </p:sp>
      <p:sp>
        <p:nvSpPr>
          <p:cNvPr id="39" name="Google Shape;511;p32">
            <a:extLst>
              <a:ext uri="{FF2B5EF4-FFF2-40B4-BE49-F238E27FC236}">
                <a16:creationId xmlns:a16="http://schemas.microsoft.com/office/drawing/2014/main" id="{B9330650-3DD2-1249-CCB0-8EC2A123A2E3}"/>
              </a:ext>
            </a:extLst>
          </p:cNvPr>
          <p:cNvSpPr/>
          <p:nvPr/>
        </p:nvSpPr>
        <p:spPr>
          <a:xfrm>
            <a:off x="577930" y="1393884"/>
            <a:ext cx="2648775" cy="938907"/>
          </a:xfrm>
          <a:prstGeom prst="roundRect">
            <a:avLst>
              <a:gd name="adj" fmla="val 0"/>
            </a:avLst>
          </a:prstGeom>
          <a:solidFill>
            <a:srgbClr val="595959"/>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00" b="1" dirty="0">
                <a:solidFill>
                  <a:schemeClr val="bg1"/>
                </a:solidFill>
                <a:latin typeface="游ゴシック"/>
                <a:ea typeface="游ゴシック"/>
              </a:rPr>
              <a:t>ターゲティング除外項目</a:t>
            </a:r>
            <a:endParaRPr lang="en-US" altLang="ja-JP" sz="1300" b="1" dirty="0">
              <a:solidFill>
                <a:schemeClr val="bg1"/>
              </a:solidFill>
              <a:latin typeface="游ゴシック"/>
              <a:ea typeface="游ゴシック"/>
            </a:endParaRPr>
          </a:p>
          <a:p>
            <a:pPr algn="ctr"/>
            <a:r>
              <a:rPr lang="ja-JP" altLang="en-US" sz="1100" b="1" dirty="0">
                <a:solidFill>
                  <a:schemeClr val="bg1"/>
                </a:solidFill>
                <a:latin typeface="游ゴシック"/>
                <a:ea typeface="游ゴシック"/>
              </a:rPr>
              <a:t>（朝日新聞デジタル）</a:t>
            </a:r>
          </a:p>
        </p:txBody>
      </p:sp>
      <p:sp>
        <p:nvSpPr>
          <p:cNvPr id="12" name="タイトル 11">
            <a:extLst>
              <a:ext uri="{FF2B5EF4-FFF2-40B4-BE49-F238E27FC236}">
                <a16:creationId xmlns:a16="http://schemas.microsoft.com/office/drawing/2014/main" id="{A8450C93-3661-AAE2-B352-95203B15DCEC}"/>
              </a:ext>
            </a:extLst>
          </p:cNvPr>
          <p:cNvSpPr>
            <a:spLocks noGrp="1"/>
          </p:cNvSpPr>
          <p:nvPr>
            <p:ph type="title"/>
          </p:nvPr>
        </p:nvSpPr>
        <p:spPr/>
        <p:txBody>
          <a:bodyPr/>
          <a:lstStyle/>
          <a:p>
            <a:r>
              <a:rPr lang="ja-JP" altLang="en-US" dirty="0"/>
              <a:t>プリセットセグメント５</a:t>
            </a:r>
          </a:p>
        </p:txBody>
      </p:sp>
      <p:sp>
        <p:nvSpPr>
          <p:cNvPr id="6" name="Google Shape;516;p32">
            <a:extLst>
              <a:ext uri="{FF2B5EF4-FFF2-40B4-BE49-F238E27FC236}">
                <a16:creationId xmlns:a16="http://schemas.microsoft.com/office/drawing/2014/main" id="{5AA84061-E155-77E6-5856-18887B4C4ECE}"/>
              </a:ext>
            </a:extLst>
          </p:cNvPr>
          <p:cNvSpPr txBox="1"/>
          <p:nvPr/>
        </p:nvSpPr>
        <p:spPr>
          <a:xfrm>
            <a:off x="530355" y="771925"/>
            <a:ext cx="10441268" cy="712400"/>
          </a:xfrm>
          <a:prstGeom prst="rect">
            <a:avLst/>
          </a:prstGeom>
          <a:noFill/>
          <a:ln>
            <a:noFill/>
          </a:ln>
        </p:spPr>
        <p:txBody>
          <a:bodyPr spcFirstLastPara="1" wrap="square" lIns="121900" tIns="121900" rIns="121900" bIns="121900" anchor="t" anchorCtr="0">
            <a:noAutofit/>
          </a:bodyPr>
          <a:lstStyle/>
          <a:p>
            <a:r>
              <a:rPr lang="ja-JP" altLang="en-US" sz="1467" b="1" dirty="0">
                <a:solidFill>
                  <a:schemeClr val="accent1"/>
                </a:solidFill>
                <a:latin typeface="游ゴシック"/>
                <a:ea typeface="游ゴシック"/>
              </a:rPr>
              <a:t>ブランドセーフティ​　</a:t>
            </a:r>
            <a:r>
              <a:rPr lang="ja" altLang="en-US" sz="1200" b="1" dirty="0">
                <a:solidFill>
                  <a:srgbClr val="EB0083"/>
                </a:solidFill>
              </a:rPr>
              <a:t>ブランドにとってリスクとなるコンテンツを回避して配信が可能</a:t>
            </a:r>
            <a:endParaRPr lang="ja-JP" altLang="en-US" sz="1467" b="1" dirty="0">
              <a:solidFill>
                <a:schemeClr val="accent1"/>
              </a:solidFill>
              <a:latin typeface="游ゴシック" panose="020B0400000000000000" pitchFamily="50" charset="-128"/>
              <a:ea typeface="游ゴシック" panose="020B0400000000000000" pitchFamily="50" charset="-128"/>
            </a:endParaRPr>
          </a:p>
        </p:txBody>
      </p:sp>
      <p:cxnSp>
        <p:nvCxnSpPr>
          <p:cNvPr id="7" name="直線コネクタ 6">
            <a:extLst>
              <a:ext uri="{FF2B5EF4-FFF2-40B4-BE49-F238E27FC236}">
                <a16:creationId xmlns:a16="http://schemas.microsoft.com/office/drawing/2014/main" id="{EAB5F79F-9BB8-C43A-27FC-C8A248502EAB}"/>
              </a:ext>
            </a:extLst>
          </p:cNvPr>
          <p:cNvCxnSpPr>
            <a:cxnSpLocks/>
          </p:cNvCxnSpPr>
          <p:nvPr/>
        </p:nvCxnSpPr>
        <p:spPr>
          <a:xfrm>
            <a:off x="577931" y="1201022"/>
            <a:ext cx="10549116"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3" name="表 2">
            <a:extLst>
              <a:ext uri="{FF2B5EF4-FFF2-40B4-BE49-F238E27FC236}">
                <a16:creationId xmlns:a16="http://schemas.microsoft.com/office/drawing/2014/main" id="{0FF44371-A72E-1C05-B56C-0372D153EDB8}"/>
              </a:ext>
            </a:extLst>
          </p:cNvPr>
          <p:cNvGraphicFramePr>
            <a:graphicFrameLocks noGrp="1"/>
          </p:cNvGraphicFramePr>
          <p:nvPr>
            <p:extLst>
              <p:ext uri="{D42A27DB-BD31-4B8C-83A1-F6EECF244321}">
                <p14:modId xmlns:p14="http://schemas.microsoft.com/office/powerpoint/2010/main" val="3830662050"/>
              </p:ext>
            </p:extLst>
          </p:nvPr>
        </p:nvGraphicFramePr>
        <p:xfrm>
          <a:off x="3390196" y="1393885"/>
          <a:ext cx="7900338" cy="938914"/>
        </p:xfrm>
        <a:graphic>
          <a:graphicData uri="http://schemas.openxmlformats.org/drawingml/2006/table">
            <a:tbl>
              <a:tblPr/>
              <a:tblGrid>
                <a:gridCol w="2026895">
                  <a:extLst>
                    <a:ext uri="{9D8B030D-6E8A-4147-A177-3AD203B41FA5}">
                      <a16:colId xmlns:a16="http://schemas.microsoft.com/office/drawing/2014/main" val="3728621358"/>
                    </a:ext>
                  </a:extLst>
                </a:gridCol>
                <a:gridCol w="5873443">
                  <a:extLst>
                    <a:ext uri="{9D8B030D-6E8A-4147-A177-3AD203B41FA5}">
                      <a16:colId xmlns:a16="http://schemas.microsoft.com/office/drawing/2014/main" val="3774726774"/>
                    </a:ext>
                  </a:extLst>
                </a:gridCol>
              </a:tblGrid>
              <a:tr h="415805">
                <a:tc>
                  <a:txBody>
                    <a:bodyPr/>
                    <a:lstStyle/>
                    <a:p>
                      <a:pPr algn="ctr" rtl="0" fontAlgn="b"/>
                      <a:r>
                        <a:rPr lang="ja-JP" altLang="en-US" sz="1300" b="1" dirty="0">
                          <a:solidFill>
                            <a:schemeClr val="tx1"/>
                          </a:solidFill>
                          <a:effectLst/>
                          <a:latin typeface="游ゴシック"/>
                          <a:ea typeface="游ゴシック"/>
                        </a:rPr>
                        <a:t>  大分類</a:t>
                      </a:r>
                    </a:p>
                  </a:txBody>
                  <a:tcPr marL="28107" marR="28107" marT="35997"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75000"/>
                      </a:schemeClr>
                    </a:solidFill>
                  </a:tcPr>
                </a:tc>
                <a:tc>
                  <a:txBody>
                    <a:bodyPr/>
                    <a:lstStyle/>
                    <a:p>
                      <a:pPr algn="ctr" rtl="0" fontAlgn="b"/>
                      <a:r>
                        <a:rPr lang="ja-JP" altLang="en-US" sz="1300" b="1" dirty="0">
                          <a:solidFill>
                            <a:schemeClr val="tx1"/>
                          </a:solidFill>
                          <a:effectLst/>
                          <a:latin typeface="游ゴシック"/>
                          <a:ea typeface="游ゴシック"/>
                        </a:rPr>
                        <a:t>  中分類</a:t>
                      </a:r>
                    </a:p>
                  </a:txBody>
                  <a:tcPr marL="28107" marR="28107" marT="35997"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085619626"/>
                  </a:ext>
                </a:extLst>
              </a:tr>
              <a:tr h="523109">
                <a:tc>
                  <a:txBody>
                    <a:bodyPr/>
                    <a:lstStyle/>
                    <a:p>
                      <a:pPr algn="ctr" rtl="0" fontAlgn="b"/>
                      <a:r>
                        <a:rPr lang="ja-JP" altLang="en-US" sz="1200" b="0" dirty="0">
                          <a:effectLst/>
                          <a:latin typeface="游ゴシック"/>
                          <a:ea typeface="游ゴシック"/>
                        </a:rPr>
                        <a:t>ネガティブ全般</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b"/>
                      <a:r>
                        <a:rPr lang="ja-JP" altLang="en-US" sz="1200" b="0" dirty="0">
                          <a:effectLst/>
                          <a:latin typeface="游ゴシック"/>
                          <a:ea typeface="+mn-ea"/>
                        </a:rPr>
                        <a:t>事件・犯罪　／　性的表現　／　酒類・違法薬物　／　災害　／　</a:t>
                      </a:r>
                    </a:p>
                    <a:p>
                      <a:pPr algn="ctr" rtl="0" fontAlgn="b"/>
                      <a:r>
                        <a:rPr lang="ja-JP" altLang="en-US" sz="1200" b="0" dirty="0">
                          <a:effectLst/>
                          <a:latin typeface="游ゴシック"/>
                          <a:ea typeface="+mn-ea"/>
                        </a:rPr>
                        <a:t>ほかブランド棄損リスクがある内容</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0289264"/>
                  </a:ext>
                </a:extLst>
              </a:tr>
            </a:tbl>
          </a:graphicData>
        </a:graphic>
      </p:graphicFrame>
      <p:sp>
        <p:nvSpPr>
          <p:cNvPr id="4" name="Google Shape;510;p32">
            <a:extLst>
              <a:ext uri="{FF2B5EF4-FFF2-40B4-BE49-F238E27FC236}">
                <a16:creationId xmlns:a16="http://schemas.microsoft.com/office/drawing/2014/main" id="{495877E5-E677-6D87-0830-BD31899ED234}"/>
              </a:ext>
            </a:extLst>
          </p:cNvPr>
          <p:cNvSpPr txBox="1"/>
          <p:nvPr/>
        </p:nvSpPr>
        <p:spPr>
          <a:xfrm>
            <a:off x="8139223" y="2332791"/>
            <a:ext cx="3458866" cy="430847"/>
          </a:xfrm>
          <a:prstGeom prst="rect">
            <a:avLst/>
          </a:prstGeom>
          <a:noFill/>
          <a:ln>
            <a:noFill/>
          </a:ln>
        </p:spPr>
        <p:txBody>
          <a:bodyPr spcFirstLastPara="1" wrap="square" lIns="121900" tIns="121900" rIns="121900" bIns="121900" anchor="t" anchorCtr="0">
            <a:spAutoFit/>
          </a:bodyPr>
          <a:lstStyle/>
          <a:p>
            <a:r>
              <a:rPr lang="en-US" altLang="ja-JP" sz="1200">
                <a:solidFill>
                  <a:schemeClr val="dk1"/>
                </a:solidFill>
                <a:latin typeface="游ゴシック"/>
                <a:ea typeface="游ゴシック"/>
              </a:rPr>
              <a:t>※</a:t>
            </a:r>
            <a:r>
              <a:rPr lang="ja-JP" altLang="en-US" sz="1200">
                <a:solidFill>
                  <a:schemeClr val="dk1"/>
                </a:solidFill>
                <a:latin typeface="游ゴシック"/>
                <a:ea typeface="游ゴシック"/>
              </a:rPr>
              <a:t>すべて除外で指定することも可能です。</a:t>
            </a:r>
            <a:endParaRPr lang="en-US" altLang="ja-JP" sz="1200">
              <a:solidFill>
                <a:schemeClr val="dk1"/>
              </a:solidFill>
              <a:latin typeface="游ゴシック"/>
              <a:ea typeface="游ゴシック"/>
            </a:endParaRPr>
          </a:p>
        </p:txBody>
      </p:sp>
    </p:spTree>
    <p:extLst>
      <p:ext uri="{BB962C8B-B14F-4D97-AF65-F5344CB8AC3E}">
        <p14:creationId xmlns:p14="http://schemas.microsoft.com/office/powerpoint/2010/main" val="3988264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72C904D0-B211-E526-A7F4-670576BEEE95}"/>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164DBC3C-6DB5-D8B5-9C7D-C63271F2BDB2}"/>
              </a:ext>
            </a:extLst>
          </p:cNvPr>
          <p:cNvSpPr>
            <a:spLocks noGrp="1"/>
          </p:cNvSpPr>
          <p:nvPr>
            <p:ph type="ctrTitle"/>
          </p:nvPr>
        </p:nvSpPr>
        <p:spPr/>
        <p:txBody>
          <a:bodyPr>
            <a:normAutofit/>
          </a:bodyPr>
          <a:lstStyle/>
          <a:p>
            <a:r>
              <a:rPr lang="ja-JP" altLang="en-US" sz="3600" dirty="0">
                <a:solidFill>
                  <a:schemeClr val="tx1">
                    <a:lumMod val="85000"/>
                    <a:lumOff val="15000"/>
                  </a:schemeClr>
                </a:solidFill>
              </a:rPr>
              <a:t>ターゲティング</a:t>
            </a:r>
            <a:r>
              <a:rPr lang="ja-JP" altLang="en-US" sz="2800" dirty="0">
                <a:solidFill>
                  <a:schemeClr val="tx1">
                    <a:lumMod val="85000"/>
                    <a:lumOff val="15000"/>
                  </a:schemeClr>
                </a:solidFill>
              </a:rPr>
              <a:t>（カスタムセグメント）</a:t>
            </a:r>
            <a:endParaRPr lang="ja-JP" altLang="en-US" sz="3600" dirty="0">
              <a:solidFill>
                <a:schemeClr val="tx1">
                  <a:lumMod val="85000"/>
                  <a:lumOff val="15000"/>
                </a:schemeClr>
              </a:solidFill>
            </a:endParaRPr>
          </a:p>
        </p:txBody>
      </p:sp>
      <p:sp>
        <p:nvSpPr>
          <p:cNvPr id="2" name="テキスト プレースホルダー 1">
            <a:extLst>
              <a:ext uri="{FF2B5EF4-FFF2-40B4-BE49-F238E27FC236}">
                <a16:creationId xmlns:a16="http://schemas.microsoft.com/office/drawing/2014/main" id="{3DC45895-504D-3101-D589-1C8E55E0E1F5}"/>
              </a:ext>
            </a:extLst>
          </p:cNvPr>
          <p:cNvSpPr>
            <a:spLocks noGrp="1"/>
          </p:cNvSpPr>
          <p:nvPr>
            <p:ph type="body" sz="quarter" idx="10"/>
          </p:nvPr>
        </p:nvSpPr>
        <p:spPr/>
        <p:txBody>
          <a:bodyPr/>
          <a:lstStyle/>
          <a:p>
            <a:r>
              <a:rPr lang="ja-JP" altLang="en-US" dirty="0"/>
              <a:t>オプションメニュー</a:t>
            </a:r>
          </a:p>
        </p:txBody>
      </p:sp>
    </p:spTree>
    <p:extLst>
      <p:ext uri="{BB962C8B-B14F-4D97-AF65-F5344CB8AC3E}">
        <p14:creationId xmlns:p14="http://schemas.microsoft.com/office/powerpoint/2010/main" val="2496461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5">
          <a:extLst>
            <a:ext uri="{FF2B5EF4-FFF2-40B4-BE49-F238E27FC236}">
              <a16:creationId xmlns:a16="http://schemas.microsoft.com/office/drawing/2014/main" id="{82D7BD44-A27F-C397-C9E7-2FB66E01F0EC}"/>
            </a:ext>
          </a:extLst>
        </p:cNvPr>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92BFE32D-6448-701F-8DF7-9E32121DC4E1}"/>
              </a:ext>
            </a:extLst>
          </p:cNvPr>
          <p:cNvSpPr>
            <a:spLocks noGrp="1"/>
          </p:cNvSpPr>
          <p:nvPr>
            <p:ph type="sldNum" sz="quarter" idx="4"/>
          </p:nvPr>
        </p:nvSpPr>
        <p:spPr/>
        <p:txBody>
          <a:bodyPr/>
          <a:lstStyle/>
          <a:p>
            <a:fld id="{3200D908-C2D6-084A-9C6A-44EB3DC58219}" type="slidenum">
              <a:rPr lang="ja-JP" altLang="en-US">
                <a:sym typeface="Arial"/>
              </a:rPr>
              <a:pPr/>
              <a:t>14</a:t>
            </a:fld>
            <a:endParaRPr lang="ja-JP" altLang="en-US">
              <a:sym typeface="Arial"/>
            </a:endParaRPr>
          </a:p>
        </p:txBody>
      </p:sp>
      <p:sp>
        <p:nvSpPr>
          <p:cNvPr id="12" name="タイトル 11">
            <a:extLst>
              <a:ext uri="{FF2B5EF4-FFF2-40B4-BE49-F238E27FC236}">
                <a16:creationId xmlns:a16="http://schemas.microsoft.com/office/drawing/2014/main" id="{69A9FA40-5C12-7E95-62CC-93F42C54A209}"/>
              </a:ext>
            </a:extLst>
          </p:cNvPr>
          <p:cNvSpPr>
            <a:spLocks noGrp="1"/>
          </p:cNvSpPr>
          <p:nvPr>
            <p:ph type="title"/>
          </p:nvPr>
        </p:nvSpPr>
        <p:spPr/>
        <p:txBody>
          <a:bodyPr/>
          <a:lstStyle/>
          <a:p>
            <a:r>
              <a:rPr lang="ja-JP" altLang="en-US" dirty="0"/>
              <a:t>カスタムセグメント</a:t>
            </a:r>
          </a:p>
        </p:txBody>
      </p:sp>
      <p:sp>
        <p:nvSpPr>
          <p:cNvPr id="6" name="Google Shape;516;p32">
            <a:extLst>
              <a:ext uri="{FF2B5EF4-FFF2-40B4-BE49-F238E27FC236}">
                <a16:creationId xmlns:a16="http://schemas.microsoft.com/office/drawing/2014/main" id="{61B4A32B-9787-1DF1-D470-C65D3F424312}"/>
              </a:ext>
            </a:extLst>
          </p:cNvPr>
          <p:cNvSpPr txBox="1"/>
          <p:nvPr/>
        </p:nvSpPr>
        <p:spPr>
          <a:xfrm>
            <a:off x="530355" y="771925"/>
            <a:ext cx="10441268" cy="712400"/>
          </a:xfrm>
          <a:prstGeom prst="rect">
            <a:avLst/>
          </a:prstGeom>
          <a:noFill/>
          <a:ln>
            <a:noFill/>
          </a:ln>
        </p:spPr>
        <p:txBody>
          <a:bodyPr spcFirstLastPara="1" wrap="square" lIns="121900" tIns="121900" rIns="121900" bIns="121900" anchor="t" anchorCtr="0">
            <a:noAutofit/>
          </a:bodyPr>
          <a:lstStyle/>
          <a:p>
            <a:r>
              <a:rPr lang="ja-JP" altLang="en-US" sz="1600" b="1" dirty="0">
                <a:solidFill>
                  <a:srgbClr val="EB0083"/>
                </a:solidFill>
              </a:rPr>
              <a:t>カスタムセグメント</a:t>
            </a:r>
            <a:r>
              <a:rPr lang="ja-JP" altLang="en-US" sz="1400" b="1" dirty="0">
                <a:solidFill>
                  <a:srgbClr val="EB0083"/>
                </a:solidFill>
                <a:ea typeface="游ゴシック" panose="020B0400000000000000" pitchFamily="50" charset="-128"/>
              </a:rPr>
              <a:t>　</a:t>
            </a:r>
            <a:r>
              <a:rPr lang="en-US" altLang="ja-JP" sz="1200" b="1" dirty="0">
                <a:solidFill>
                  <a:srgbClr val="EB0083"/>
                </a:solidFill>
                <a:ea typeface="游ゴシック" panose="020B0400000000000000" pitchFamily="50" charset="-128"/>
              </a:rPr>
              <a:t>A-TANK</a:t>
            </a:r>
            <a:r>
              <a:rPr lang="ja-JP" altLang="en-US" sz="1200" b="1" dirty="0">
                <a:solidFill>
                  <a:srgbClr val="EB0083"/>
                </a:solidFill>
                <a:ea typeface="游ゴシック" panose="020B0400000000000000" pitchFamily="50" charset="-128"/>
              </a:rPr>
              <a:t>独自のセグメント作成が可能</a:t>
            </a:r>
            <a:endParaRPr lang="ja-JP" altLang="en-US" sz="1467" b="1" dirty="0">
              <a:solidFill>
                <a:schemeClr val="accent1"/>
              </a:solidFill>
              <a:latin typeface="游ゴシック" panose="020B0400000000000000" pitchFamily="50" charset="-128"/>
              <a:ea typeface="游ゴシック" panose="020B0400000000000000" pitchFamily="50" charset="-128"/>
            </a:endParaRPr>
          </a:p>
        </p:txBody>
      </p:sp>
      <p:cxnSp>
        <p:nvCxnSpPr>
          <p:cNvPr id="7" name="直線コネクタ 6">
            <a:extLst>
              <a:ext uri="{FF2B5EF4-FFF2-40B4-BE49-F238E27FC236}">
                <a16:creationId xmlns:a16="http://schemas.microsoft.com/office/drawing/2014/main" id="{9B39A505-17C8-A3E0-4989-1EF6ECF8E191}"/>
              </a:ext>
            </a:extLst>
          </p:cNvPr>
          <p:cNvCxnSpPr>
            <a:cxnSpLocks/>
          </p:cNvCxnSpPr>
          <p:nvPr/>
        </p:nvCxnSpPr>
        <p:spPr>
          <a:xfrm>
            <a:off x="577931" y="1201022"/>
            <a:ext cx="10549116"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D1205CCE-DFD1-52AE-9789-84328C40BEC9}"/>
              </a:ext>
            </a:extLst>
          </p:cNvPr>
          <p:cNvGrpSpPr/>
          <p:nvPr/>
        </p:nvGrpSpPr>
        <p:grpSpPr>
          <a:xfrm>
            <a:off x="977533" y="2846593"/>
            <a:ext cx="2309268" cy="3313728"/>
            <a:chOff x="1769687" y="4274083"/>
            <a:chExt cx="3808154" cy="5464583"/>
          </a:xfrm>
          <a:solidFill>
            <a:schemeClr val="bg1">
              <a:lumMod val="85000"/>
            </a:schemeClr>
          </a:solidFill>
        </p:grpSpPr>
        <p:sp>
          <p:nvSpPr>
            <p:cNvPr id="8" name="Google Shape;511;p32">
              <a:extLst>
                <a:ext uri="{FF2B5EF4-FFF2-40B4-BE49-F238E27FC236}">
                  <a16:creationId xmlns:a16="http://schemas.microsoft.com/office/drawing/2014/main" id="{61F3565F-6DD3-6C90-B444-F873DAED1985}"/>
                </a:ext>
              </a:extLst>
            </p:cNvPr>
            <p:cNvSpPr/>
            <p:nvPr/>
          </p:nvSpPr>
          <p:spPr>
            <a:xfrm>
              <a:off x="1769687" y="4274083"/>
              <a:ext cx="3808154" cy="5464583"/>
            </a:xfrm>
            <a:prstGeom prst="roundRect">
              <a:avLst>
                <a:gd name="adj" fmla="val 0"/>
              </a:avLst>
            </a:prstGeom>
            <a:grpFill/>
            <a:ln w="28575" cap="flat" cmpd="sng">
              <a:noFill/>
              <a:prstDash val="solid"/>
              <a:round/>
              <a:headEnd type="none" w="sm" len="sm"/>
              <a:tailEnd type="none" w="sm" len="sm"/>
            </a:ln>
          </p:spPr>
          <p:txBody>
            <a:bodyPr spcFirstLastPara="1" wrap="square" lIns="121891" tIns="121891" rIns="121891" bIns="121891" anchor="ctr" anchorCtr="0">
              <a:noAutofit/>
            </a:bodyPr>
            <a:lstStyle/>
            <a:p>
              <a:pPr algn="ctr"/>
              <a:endParaRPr lang="ja-JP" altLang="en-US" sz="1092" b="1" spc="73">
                <a:solidFill>
                  <a:schemeClr val="bg1"/>
                </a:solidFill>
                <a:latin typeface="游ゴシック"/>
                <a:ea typeface="游ゴシック"/>
              </a:endParaRPr>
            </a:p>
          </p:txBody>
        </p:sp>
        <p:grpSp>
          <p:nvGrpSpPr>
            <p:cNvPr id="9" name="グループ化 8">
              <a:extLst>
                <a:ext uri="{FF2B5EF4-FFF2-40B4-BE49-F238E27FC236}">
                  <a16:creationId xmlns:a16="http://schemas.microsoft.com/office/drawing/2014/main" id="{70AD4A37-34D0-BC00-74DD-B754C2B58CA3}"/>
                </a:ext>
              </a:extLst>
            </p:cNvPr>
            <p:cNvGrpSpPr/>
            <p:nvPr/>
          </p:nvGrpSpPr>
          <p:grpSpPr>
            <a:xfrm>
              <a:off x="2153334" y="5220303"/>
              <a:ext cx="2992091" cy="1563188"/>
              <a:chOff x="2167738" y="4848033"/>
              <a:chExt cx="2992091" cy="1563188"/>
            </a:xfrm>
            <a:grpFill/>
          </p:grpSpPr>
          <p:cxnSp>
            <p:nvCxnSpPr>
              <p:cNvPr id="16" name="直線コネクタ 15">
                <a:extLst>
                  <a:ext uri="{FF2B5EF4-FFF2-40B4-BE49-F238E27FC236}">
                    <a16:creationId xmlns:a16="http://schemas.microsoft.com/office/drawing/2014/main" id="{7F8A77F0-B858-9BA4-BE82-312FE18085E5}"/>
                  </a:ext>
                </a:extLst>
              </p:cNvPr>
              <p:cNvCxnSpPr>
                <a:cxnSpLocks/>
              </p:cNvCxnSpPr>
              <p:nvPr/>
            </p:nvCxnSpPr>
            <p:spPr>
              <a:xfrm>
                <a:off x="2167738" y="4848033"/>
                <a:ext cx="2992091" cy="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2204503B-E4BB-D701-6659-FB0FEC67D24E}"/>
                  </a:ext>
                </a:extLst>
              </p:cNvPr>
              <p:cNvCxnSpPr>
                <a:cxnSpLocks/>
              </p:cNvCxnSpPr>
              <p:nvPr/>
            </p:nvCxnSpPr>
            <p:spPr>
              <a:xfrm>
                <a:off x="2167738" y="6411221"/>
                <a:ext cx="2992091" cy="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1DB33BF-FE47-9FB4-7BE5-8612D50DB059}"/>
                  </a:ext>
                </a:extLst>
              </p:cNvPr>
              <p:cNvCxnSpPr>
                <a:cxnSpLocks/>
              </p:cNvCxnSpPr>
              <p:nvPr/>
            </p:nvCxnSpPr>
            <p:spPr>
              <a:xfrm flipV="1">
                <a:off x="2167738" y="4848033"/>
                <a:ext cx="2992091" cy="1563188"/>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7A27D6DC-5BF3-A1F3-96BD-B0F5C3C3DBB6}"/>
                </a:ext>
              </a:extLst>
            </p:cNvPr>
            <p:cNvGrpSpPr/>
            <p:nvPr/>
          </p:nvGrpSpPr>
          <p:grpSpPr>
            <a:xfrm>
              <a:off x="2143353" y="7228445"/>
              <a:ext cx="2992091" cy="1563188"/>
              <a:chOff x="2167738" y="4848033"/>
              <a:chExt cx="2992091" cy="1563188"/>
            </a:xfrm>
            <a:grpFill/>
          </p:grpSpPr>
          <p:cxnSp>
            <p:nvCxnSpPr>
              <p:cNvPr id="13" name="直線コネクタ 12">
                <a:extLst>
                  <a:ext uri="{FF2B5EF4-FFF2-40B4-BE49-F238E27FC236}">
                    <a16:creationId xmlns:a16="http://schemas.microsoft.com/office/drawing/2014/main" id="{4D8E6212-AC36-BA66-9601-5A60887C15B0}"/>
                  </a:ext>
                </a:extLst>
              </p:cNvPr>
              <p:cNvCxnSpPr>
                <a:cxnSpLocks/>
              </p:cNvCxnSpPr>
              <p:nvPr/>
            </p:nvCxnSpPr>
            <p:spPr>
              <a:xfrm>
                <a:off x="2167738" y="4848033"/>
                <a:ext cx="2992091" cy="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4160AAC-B424-B02C-002B-026F1EB07426}"/>
                  </a:ext>
                </a:extLst>
              </p:cNvPr>
              <p:cNvCxnSpPr>
                <a:cxnSpLocks/>
              </p:cNvCxnSpPr>
              <p:nvPr/>
            </p:nvCxnSpPr>
            <p:spPr>
              <a:xfrm>
                <a:off x="2167738" y="6411221"/>
                <a:ext cx="2992091" cy="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DD3144F-74B1-940D-24D2-D4A97EB1E959}"/>
                  </a:ext>
                </a:extLst>
              </p:cNvPr>
              <p:cNvCxnSpPr>
                <a:cxnSpLocks/>
              </p:cNvCxnSpPr>
              <p:nvPr/>
            </p:nvCxnSpPr>
            <p:spPr>
              <a:xfrm flipV="1">
                <a:off x="2167738" y="4848033"/>
                <a:ext cx="2992091" cy="1563188"/>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四角形: 角を丸くする 10">
              <a:extLst>
                <a:ext uri="{FF2B5EF4-FFF2-40B4-BE49-F238E27FC236}">
                  <a16:creationId xmlns:a16="http://schemas.microsoft.com/office/drawing/2014/main" id="{44E859DB-6879-4C6F-1E28-5F21D1240B35}"/>
                </a:ext>
              </a:extLst>
            </p:cNvPr>
            <p:cNvSpPr/>
            <p:nvPr/>
          </p:nvSpPr>
          <p:spPr>
            <a:xfrm>
              <a:off x="2450592" y="4515722"/>
              <a:ext cx="2802534" cy="22653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515"/>
            </a:p>
          </p:txBody>
        </p:sp>
      </p:grpSp>
      <p:sp>
        <p:nvSpPr>
          <p:cNvPr id="19" name="Google Shape;150;p16">
            <a:extLst>
              <a:ext uri="{FF2B5EF4-FFF2-40B4-BE49-F238E27FC236}">
                <a16:creationId xmlns:a16="http://schemas.microsoft.com/office/drawing/2014/main" id="{A8101801-F893-0997-AFFC-B3932D81FAA5}"/>
              </a:ext>
            </a:extLst>
          </p:cNvPr>
          <p:cNvSpPr txBox="1"/>
          <p:nvPr/>
        </p:nvSpPr>
        <p:spPr>
          <a:xfrm>
            <a:off x="748994" y="1623725"/>
            <a:ext cx="10295086" cy="354650"/>
          </a:xfrm>
          <a:prstGeom prst="rect">
            <a:avLst/>
          </a:prstGeom>
          <a:noFill/>
          <a:ln>
            <a:noFill/>
          </a:ln>
        </p:spPr>
        <p:txBody>
          <a:bodyPr spcFirstLastPara="1" wrap="square" lIns="55436" tIns="55436" rIns="55436" bIns="55436" anchor="t" anchorCtr="0">
            <a:spAutoFit/>
          </a:bodyPr>
          <a:lstStyle/>
          <a:p>
            <a:pPr algn="ctr"/>
            <a:r>
              <a:rPr lang="ja-JP" altLang="en-US" sz="1577" b="1" spc="150">
                <a:solidFill>
                  <a:schemeClr val="dk1"/>
                </a:solidFill>
                <a:latin typeface="游ゴシック" panose="020B0400000000000000" pitchFamily="50" charset="-128"/>
                <a:ea typeface="游ゴシック" panose="020B0400000000000000" pitchFamily="50" charset="-128"/>
                <a:cs typeface="HiraMinProN-W3"/>
                <a:sym typeface="HiraMinProN-W3"/>
              </a:rPr>
              <a:t>例として「</a:t>
            </a:r>
            <a:r>
              <a:rPr lang="en-US" altLang="ja-JP" sz="1577" b="1" spc="150">
                <a:solidFill>
                  <a:schemeClr val="dk1"/>
                </a:solidFill>
                <a:latin typeface="游ゴシック" panose="020B0400000000000000" pitchFamily="50" charset="-128"/>
                <a:ea typeface="游ゴシック" panose="020B0400000000000000" pitchFamily="50" charset="-128"/>
                <a:cs typeface="HiraMinProN-W3"/>
                <a:sym typeface="HiraMinProN-W3"/>
              </a:rPr>
              <a:t>SDGs</a:t>
            </a:r>
            <a:r>
              <a:rPr lang="ja-JP" altLang="en-US" sz="1577" b="1" spc="150">
                <a:solidFill>
                  <a:schemeClr val="dk1"/>
                </a:solidFill>
                <a:latin typeface="游ゴシック" panose="020B0400000000000000" pitchFamily="50" charset="-128"/>
                <a:ea typeface="游ゴシック" panose="020B0400000000000000" pitchFamily="50" charset="-128"/>
                <a:cs typeface="HiraMinProN-W3"/>
                <a:sym typeface="HiraMinProN-W3"/>
              </a:rPr>
              <a:t>」という単語に一定回数触れたユーザー数や記事データをリアルタイムに抽出可能</a:t>
            </a:r>
            <a:endParaRPr lang="en-US" altLang="ja-JP" sz="1577" b="1" spc="150">
              <a:solidFill>
                <a:schemeClr val="dk1"/>
              </a:solidFill>
              <a:latin typeface="游ゴシック" panose="020B0400000000000000" pitchFamily="50" charset="-128"/>
              <a:ea typeface="游ゴシック" panose="020B0400000000000000" pitchFamily="50" charset="-128"/>
              <a:cs typeface="HiraMinProN-W3"/>
              <a:sym typeface="HiraMinProN-W3"/>
            </a:endParaRPr>
          </a:p>
        </p:txBody>
      </p:sp>
      <p:pic>
        <p:nvPicPr>
          <p:cNvPr id="20" name="図 19">
            <a:extLst>
              <a:ext uri="{FF2B5EF4-FFF2-40B4-BE49-F238E27FC236}">
                <a16:creationId xmlns:a16="http://schemas.microsoft.com/office/drawing/2014/main" id="{5D6FF9A0-601B-3365-5816-797DD44035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38456" y="2700065"/>
            <a:ext cx="5472036" cy="3460256"/>
          </a:xfrm>
          <a:prstGeom prst="rect">
            <a:avLst/>
          </a:prstGeom>
        </p:spPr>
      </p:pic>
      <p:grpSp>
        <p:nvGrpSpPr>
          <p:cNvPr id="21" name="グループ化 20">
            <a:extLst>
              <a:ext uri="{FF2B5EF4-FFF2-40B4-BE49-F238E27FC236}">
                <a16:creationId xmlns:a16="http://schemas.microsoft.com/office/drawing/2014/main" id="{90A94190-57FE-DB57-148F-C6B491200C40}"/>
              </a:ext>
            </a:extLst>
          </p:cNvPr>
          <p:cNvGrpSpPr/>
          <p:nvPr/>
        </p:nvGrpSpPr>
        <p:grpSpPr>
          <a:xfrm>
            <a:off x="1138258" y="2700065"/>
            <a:ext cx="2309268" cy="3313728"/>
            <a:chOff x="1769687" y="4274083"/>
            <a:chExt cx="3808154" cy="5464583"/>
          </a:xfrm>
        </p:grpSpPr>
        <p:sp>
          <p:nvSpPr>
            <p:cNvPr id="22" name="Google Shape;511;p32">
              <a:extLst>
                <a:ext uri="{FF2B5EF4-FFF2-40B4-BE49-F238E27FC236}">
                  <a16:creationId xmlns:a16="http://schemas.microsoft.com/office/drawing/2014/main" id="{8E8D704E-5878-3468-E207-6DBA34BF13C6}"/>
                </a:ext>
              </a:extLst>
            </p:cNvPr>
            <p:cNvSpPr/>
            <p:nvPr/>
          </p:nvSpPr>
          <p:spPr>
            <a:xfrm>
              <a:off x="1769687" y="4274083"/>
              <a:ext cx="3808154" cy="5464583"/>
            </a:xfrm>
            <a:prstGeom prst="roundRect">
              <a:avLst>
                <a:gd name="adj" fmla="val 0"/>
              </a:avLst>
            </a:prstGeom>
            <a:solidFill>
              <a:schemeClr val="tx1">
                <a:lumMod val="65000"/>
                <a:lumOff val="35000"/>
              </a:schemeClr>
            </a:solidFill>
            <a:ln w="12700" cap="flat" cmpd="sng">
              <a:solidFill>
                <a:schemeClr val="bg1"/>
              </a:solidFill>
              <a:prstDash val="solid"/>
              <a:round/>
              <a:headEnd type="none" w="sm" len="sm"/>
              <a:tailEnd type="none" w="sm" len="sm"/>
            </a:ln>
          </p:spPr>
          <p:txBody>
            <a:bodyPr spcFirstLastPara="1" wrap="square" lIns="121891" tIns="121891" rIns="121891" bIns="121891" anchor="ctr" anchorCtr="0">
              <a:noAutofit/>
            </a:bodyPr>
            <a:lstStyle/>
            <a:p>
              <a:pPr algn="ctr"/>
              <a:endParaRPr lang="ja-JP" altLang="en-US" sz="1092" b="1" spc="73">
                <a:solidFill>
                  <a:schemeClr val="bg1"/>
                </a:solidFill>
                <a:latin typeface="游ゴシック"/>
                <a:ea typeface="游ゴシック"/>
              </a:endParaRPr>
            </a:p>
          </p:txBody>
        </p:sp>
        <p:grpSp>
          <p:nvGrpSpPr>
            <p:cNvPr id="23" name="グループ化 22">
              <a:extLst>
                <a:ext uri="{FF2B5EF4-FFF2-40B4-BE49-F238E27FC236}">
                  <a16:creationId xmlns:a16="http://schemas.microsoft.com/office/drawing/2014/main" id="{D5A523F5-04D3-FD6C-371C-C88C120601F3}"/>
                </a:ext>
              </a:extLst>
            </p:cNvPr>
            <p:cNvGrpSpPr/>
            <p:nvPr/>
          </p:nvGrpSpPr>
          <p:grpSpPr>
            <a:xfrm>
              <a:off x="2153334" y="5220303"/>
              <a:ext cx="2992091" cy="1563188"/>
              <a:chOff x="2167738" y="4848033"/>
              <a:chExt cx="2992091" cy="1563188"/>
            </a:xfrm>
          </p:grpSpPr>
          <p:cxnSp>
            <p:nvCxnSpPr>
              <p:cNvPr id="31" name="直線コネクタ 30">
                <a:extLst>
                  <a:ext uri="{FF2B5EF4-FFF2-40B4-BE49-F238E27FC236}">
                    <a16:creationId xmlns:a16="http://schemas.microsoft.com/office/drawing/2014/main" id="{60EF4CAD-31AA-3E5E-E766-FB42548C1E68}"/>
                  </a:ext>
                </a:extLst>
              </p:cNvPr>
              <p:cNvCxnSpPr>
                <a:cxnSpLocks/>
              </p:cNvCxnSpPr>
              <p:nvPr/>
            </p:nvCxnSpPr>
            <p:spPr>
              <a:xfrm>
                <a:off x="2167738" y="4848033"/>
                <a:ext cx="29920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F90C59A2-29A8-3ABF-1FC2-564A840F27FF}"/>
                  </a:ext>
                </a:extLst>
              </p:cNvPr>
              <p:cNvCxnSpPr>
                <a:cxnSpLocks/>
              </p:cNvCxnSpPr>
              <p:nvPr/>
            </p:nvCxnSpPr>
            <p:spPr>
              <a:xfrm>
                <a:off x="2167738" y="6411221"/>
                <a:ext cx="29920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2698264-6919-C7B6-8C65-65D5BD8AF1C7}"/>
                  </a:ext>
                </a:extLst>
              </p:cNvPr>
              <p:cNvCxnSpPr>
                <a:cxnSpLocks/>
              </p:cNvCxnSpPr>
              <p:nvPr/>
            </p:nvCxnSpPr>
            <p:spPr>
              <a:xfrm flipV="1">
                <a:off x="2167738" y="4848033"/>
                <a:ext cx="2992091" cy="1563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グループ化 23">
              <a:extLst>
                <a:ext uri="{FF2B5EF4-FFF2-40B4-BE49-F238E27FC236}">
                  <a16:creationId xmlns:a16="http://schemas.microsoft.com/office/drawing/2014/main" id="{04A3213E-0902-7D82-1AB7-0C2A525B6EF7}"/>
                </a:ext>
              </a:extLst>
            </p:cNvPr>
            <p:cNvGrpSpPr/>
            <p:nvPr/>
          </p:nvGrpSpPr>
          <p:grpSpPr>
            <a:xfrm>
              <a:off x="2143353" y="7228445"/>
              <a:ext cx="2992091" cy="1563188"/>
              <a:chOff x="2167738" y="4848033"/>
              <a:chExt cx="2992091" cy="1563188"/>
            </a:xfrm>
          </p:grpSpPr>
          <p:cxnSp>
            <p:nvCxnSpPr>
              <p:cNvPr id="28" name="直線コネクタ 27">
                <a:extLst>
                  <a:ext uri="{FF2B5EF4-FFF2-40B4-BE49-F238E27FC236}">
                    <a16:creationId xmlns:a16="http://schemas.microsoft.com/office/drawing/2014/main" id="{B55420D9-B447-A46B-BE86-BA1605868E68}"/>
                  </a:ext>
                </a:extLst>
              </p:cNvPr>
              <p:cNvCxnSpPr>
                <a:cxnSpLocks/>
              </p:cNvCxnSpPr>
              <p:nvPr/>
            </p:nvCxnSpPr>
            <p:spPr>
              <a:xfrm>
                <a:off x="2167738" y="4848033"/>
                <a:ext cx="29920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EF6C288-D7C6-00DD-2DE4-59AF1CE8644B}"/>
                  </a:ext>
                </a:extLst>
              </p:cNvPr>
              <p:cNvCxnSpPr>
                <a:cxnSpLocks/>
              </p:cNvCxnSpPr>
              <p:nvPr/>
            </p:nvCxnSpPr>
            <p:spPr>
              <a:xfrm>
                <a:off x="2167738" y="6411221"/>
                <a:ext cx="29920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0FA24984-65FF-79F5-99C7-E6C270C749CC}"/>
                  </a:ext>
                </a:extLst>
              </p:cNvPr>
              <p:cNvCxnSpPr>
                <a:cxnSpLocks/>
              </p:cNvCxnSpPr>
              <p:nvPr/>
            </p:nvCxnSpPr>
            <p:spPr>
              <a:xfrm flipV="1">
                <a:off x="2167738" y="4848033"/>
                <a:ext cx="2992091" cy="1563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Google Shape;511;p32">
              <a:extLst>
                <a:ext uri="{FF2B5EF4-FFF2-40B4-BE49-F238E27FC236}">
                  <a16:creationId xmlns:a16="http://schemas.microsoft.com/office/drawing/2014/main" id="{88F04F50-C38B-F32B-8DB8-E2CC901EB4E4}"/>
                </a:ext>
              </a:extLst>
            </p:cNvPr>
            <p:cNvSpPr/>
            <p:nvPr/>
          </p:nvSpPr>
          <p:spPr>
            <a:xfrm>
              <a:off x="2098242" y="4515718"/>
              <a:ext cx="245650" cy="226540"/>
            </a:xfrm>
            <a:prstGeom prst="roundRect">
              <a:avLst>
                <a:gd name="adj" fmla="val 0"/>
              </a:avLst>
            </a:prstGeom>
            <a:solidFill>
              <a:schemeClr val="bg1"/>
            </a:solidFill>
            <a:ln w="12700" cap="flat" cmpd="sng">
              <a:solidFill>
                <a:schemeClr val="bg1"/>
              </a:solidFill>
              <a:prstDash val="solid"/>
              <a:round/>
              <a:headEnd type="none" w="sm" len="sm"/>
              <a:tailEnd type="none" w="sm" len="sm"/>
            </a:ln>
          </p:spPr>
          <p:txBody>
            <a:bodyPr spcFirstLastPara="1" wrap="square" lIns="121891" tIns="121891" rIns="121891" bIns="121891" anchor="ctr" anchorCtr="0">
              <a:noAutofit/>
            </a:bodyPr>
            <a:lstStyle/>
            <a:p>
              <a:pPr algn="ctr"/>
              <a:endParaRPr lang="ja-JP" altLang="en-US" sz="1092" b="1" spc="73">
                <a:solidFill>
                  <a:schemeClr val="bg1"/>
                </a:solidFill>
                <a:latin typeface="游ゴシック"/>
                <a:ea typeface="游ゴシック"/>
              </a:endParaRPr>
            </a:p>
          </p:txBody>
        </p:sp>
        <p:sp>
          <p:nvSpPr>
            <p:cNvPr id="26" name="四角形: 角を丸くする 25">
              <a:extLst>
                <a:ext uri="{FF2B5EF4-FFF2-40B4-BE49-F238E27FC236}">
                  <a16:creationId xmlns:a16="http://schemas.microsoft.com/office/drawing/2014/main" id="{49E3BABC-7F78-374F-3EA5-067E1074F802}"/>
                </a:ext>
              </a:extLst>
            </p:cNvPr>
            <p:cNvSpPr/>
            <p:nvPr/>
          </p:nvSpPr>
          <p:spPr>
            <a:xfrm>
              <a:off x="2506332" y="4515722"/>
              <a:ext cx="2746793" cy="226537"/>
            </a:xfrm>
            <a:prstGeom prst="roundRect">
              <a:avLst>
                <a:gd name="adj" fmla="val 50000"/>
              </a:avLst>
            </a:prstGeom>
            <a:solidFill>
              <a:schemeClr val="bg1"/>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515"/>
            </a:p>
          </p:txBody>
        </p:sp>
        <p:sp>
          <p:nvSpPr>
            <p:cNvPr id="27" name="テキスト ボックス 26">
              <a:extLst>
                <a:ext uri="{FF2B5EF4-FFF2-40B4-BE49-F238E27FC236}">
                  <a16:creationId xmlns:a16="http://schemas.microsoft.com/office/drawing/2014/main" id="{25B83D77-F5B1-2DA5-69BD-3D52BEAC503E}"/>
                </a:ext>
              </a:extLst>
            </p:cNvPr>
            <p:cNvSpPr txBox="1"/>
            <p:nvPr/>
          </p:nvSpPr>
          <p:spPr>
            <a:xfrm>
              <a:off x="2098242" y="9381615"/>
              <a:ext cx="3479599" cy="306009"/>
            </a:xfrm>
            <a:prstGeom prst="rect">
              <a:avLst/>
            </a:prstGeom>
            <a:noFill/>
            <a:ln w="12700">
              <a:noFill/>
            </a:ln>
          </p:spPr>
          <p:txBody>
            <a:bodyPr wrap="square">
              <a:spAutoFit/>
            </a:bodyPr>
            <a:lstStyle/>
            <a:p>
              <a:r>
                <a:rPr lang="en-US" altLang="ja-JP" sz="606" spc="61">
                  <a:solidFill>
                    <a:schemeClr val="bg1"/>
                  </a:solidFill>
                </a:rPr>
                <a:t>Copyright ©The Asahi Shimbun Company. </a:t>
              </a:r>
              <a:endParaRPr lang="ja-JP" altLang="en-US" sz="606" spc="61">
                <a:solidFill>
                  <a:schemeClr val="bg1"/>
                </a:solidFill>
              </a:endParaRPr>
            </a:p>
          </p:txBody>
        </p:sp>
      </p:grpSp>
      <p:sp>
        <p:nvSpPr>
          <p:cNvPr id="34" name="四角形: 角を丸くする 33">
            <a:extLst>
              <a:ext uri="{FF2B5EF4-FFF2-40B4-BE49-F238E27FC236}">
                <a16:creationId xmlns:a16="http://schemas.microsoft.com/office/drawing/2014/main" id="{3B57E005-9F0E-F4E7-3ECD-BECC96DDA97B}"/>
              </a:ext>
            </a:extLst>
          </p:cNvPr>
          <p:cNvSpPr/>
          <p:nvPr/>
        </p:nvSpPr>
        <p:spPr>
          <a:xfrm>
            <a:off x="1364850" y="3389208"/>
            <a:ext cx="615708" cy="16297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800" b="1" spc="182">
                <a:solidFill>
                  <a:schemeClr val="accent1"/>
                </a:solidFill>
              </a:rPr>
              <a:t>SDGs</a:t>
            </a:r>
            <a:endParaRPr kumimoji="1" lang="ja-JP" altLang="en-US" sz="800" b="1" spc="182"/>
          </a:p>
        </p:txBody>
      </p:sp>
      <p:sp>
        <p:nvSpPr>
          <p:cNvPr id="35" name="四角形: 角を丸くする 34">
            <a:extLst>
              <a:ext uri="{FF2B5EF4-FFF2-40B4-BE49-F238E27FC236}">
                <a16:creationId xmlns:a16="http://schemas.microsoft.com/office/drawing/2014/main" id="{CBDB5C4C-A46C-D108-EA78-A1C0F6C3B7EB}"/>
              </a:ext>
            </a:extLst>
          </p:cNvPr>
          <p:cNvSpPr/>
          <p:nvPr/>
        </p:nvSpPr>
        <p:spPr>
          <a:xfrm>
            <a:off x="1337495" y="4624042"/>
            <a:ext cx="615708" cy="16297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800" b="1" spc="182">
                <a:solidFill>
                  <a:schemeClr val="accent1"/>
                </a:solidFill>
              </a:rPr>
              <a:t>SDGs</a:t>
            </a:r>
            <a:endParaRPr kumimoji="1" lang="ja-JP" altLang="en-US" sz="800" b="1" spc="182"/>
          </a:p>
        </p:txBody>
      </p:sp>
      <p:pic>
        <p:nvPicPr>
          <p:cNvPr id="36" name="グラフィックス 35" descr="男子生徒 単色塗りつぶし">
            <a:extLst>
              <a:ext uri="{FF2B5EF4-FFF2-40B4-BE49-F238E27FC236}">
                <a16:creationId xmlns:a16="http://schemas.microsoft.com/office/drawing/2014/main" id="{F67CA288-9880-09E5-DF69-6AA3F451A334}"/>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52692" y="3838194"/>
            <a:ext cx="896506" cy="896506"/>
          </a:xfrm>
          <a:prstGeom prst="rect">
            <a:avLst/>
          </a:prstGeom>
        </p:spPr>
      </p:pic>
      <p:sp>
        <p:nvSpPr>
          <p:cNvPr id="37" name="二等辺三角形 36">
            <a:extLst>
              <a:ext uri="{FF2B5EF4-FFF2-40B4-BE49-F238E27FC236}">
                <a16:creationId xmlns:a16="http://schemas.microsoft.com/office/drawing/2014/main" id="{CAB983C4-B86A-251F-461F-8C54296D10D4}"/>
              </a:ext>
            </a:extLst>
          </p:cNvPr>
          <p:cNvSpPr/>
          <p:nvPr/>
        </p:nvSpPr>
        <p:spPr>
          <a:xfrm rot="5400000">
            <a:off x="3613380" y="4274262"/>
            <a:ext cx="137056" cy="137374"/>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515"/>
          </a:p>
        </p:txBody>
      </p:sp>
      <p:sp>
        <p:nvSpPr>
          <p:cNvPr id="38" name="二等辺三角形 37">
            <a:extLst>
              <a:ext uri="{FF2B5EF4-FFF2-40B4-BE49-F238E27FC236}">
                <a16:creationId xmlns:a16="http://schemas.microsoft.com/office/drawing/2014/main" id="{59E95C3C-076E-1C65-3886-DB78DD983B1E}"/>
              </a:ext>
            </a:extLst>
          </p:cNvPr>
          <p:cNvSpPr/>
          <p:nvPr/>
        </p:nvSpPr>
        <p:spPr>
          <a:xfrm rot="5400000">
            <a:off x="5240515" y="4273209"/>
            <a:ext cx="137056" cy="137374"/>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515"/>
          </a:p>
        </p:txBody>
      </p:sp>
      <p:sp>
        <p:nvSpPr>
          <p:cNvPr id="40" name="Google Shape;511;p32">
            <a:extLst>
              <a:ext uri="{FF2B5EF4-FFF2-40B4-BE49-F238E27FC236}">
                <a16:creationId xmlns:a16="http://schemas.microsoft.com/office/drawing/2014/main" id="{6DFD7BA9-46E2-C088-173B-0252AB4B5E6D}"/>
              </a:ext>
            </a:extLst>
          </p:cNvPr>
          <p:cNvSpPr/>
          <p:nvPr/>
        </p:nvSpPr>
        <p:spPr>
          <a:xfrm>
            <a:off x="3921887" y="2700065"/>
            <a:ext cx="1158117" cy="3460256"/>
          </a:xfrm>
          <a:prstGeom prst="roundRect">
            <a:avLst>
              <a:gd name="adj" fmla="val 0"/>
            </a:avLst>
          </a:prstGeom>
          <a:noFill/>
          <a:ln w="12700" cap="flat" cmpd="sng">
            <a:solidFill>
              <a:schemeClr val="bg1">
                <a:lumMod val="65000"/>
              </a:schemeClr>
            </a:solidFill>
            <a:prstDash val="sysDash"/>
            <a:round/>
            <a:headEnd type="none" w="sm" len="sm"/>
            <a:tailEnd type="none" w="sm" len="sm"/>
          </a:ln>
        </p:spPr>
        <p:txBody>
          <a:bodyPr spcFirstLastPara="1" wrap="square" lIns="121891" tIns="121891" rIns="121891" bIns="121891" anchor="ctr" anchorCtr="0">
            <a:noAutofit/>
          </a:bodyPr>
          <a:lstStyle/>
          <a:p>
            <a:pPr algn="ctr"/>
            <a:endParaRPr lang="ja-JP" altLang="en-US" sz="1092" b="1" spc="73">
              <a:solidFill>
                <a:schemeClr val="bg1"/>
              </a:solidFill>
              <a:latin typeface="游ゴシック"/>
              <a:ea typeface="游ゴシック"/>
            </a:endParaRPr>
          </a:p>
        </p:txBody>
      </p:sp>
      <p:pic>
        <p:nvPicPr>
          <p:cNvPr id="41" name="グラフィックス 40" descr="男子生徒 単色塗りつぶし">
            <a:extLst>
              <a:ext uri="{FF2B5EF4-FFF2-40B4-BE49-F238E27FC236}">
                <a16:creationId xmlns:a16="http://schemas.microsoft.com/office/drawing/2014/main" id="{F620D06D-8D8B-65FF-81CE-AFD46013C9DA}"/>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52692" y="2954191"/>
            <a:ext cx="896506" cy="896506"/>
          </a:xfrm>
          <a:prstGeom prst="rect">
            <a:avLst/>
          </a:prstGeom>
        </p:spPr>
      </p:pic>
      <p:pic>
        <p:nvPicPr>
          <p:cNvPr id="42" name="グラフィックス 41" descr="男子生徒 単色塗りつぶし">
            <a:extLst>
              <a:ext uri="{FF2B5EF4-FFF2-40B4-BE49-F238E27FC236}">
                <a16:creationId xmlns:a16="http://schemas.microsoft.com/office/drawing/2014/main" id="{96BB2F36-A81D-2659-074E-1D3CCDE632C4}"/>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52692" y="4715205"/>
            <a:ext cx="896506" cy="896506"/>
          </a:xfrm>
          <a:prstGeom prst="rect">
            <a:avLst/>
          </a:prstGeom>
        </p:spPr>
      </p:pic>
      <p:sp>
        <p:nvSpPr>
          <p:cNvPr id="43" name="Google Shape;511;p32">
            <a:extLst>
              <a:ext uri="{FF2B5EF4-FFF2-40B4-BE49-F238E27FC236}">
                <a16:creationId xmlns:a16="http://schemas.microsoft.com/office/drawing/2014/main" id="{5B5E506C-9F62-0330-BEA7-7FC1229FC52B}"/>
              </a:ext>
            </a:extLst>
          </p:cNvPr>
          <p:cNvSpPr/>
          <p:nvPr/>
        </p:nvSpPr>
        <p:spPr>
          <a:xfrm>
            <a:off x="977533" y="2218772"/>
            <a:ext cx="2461406" cy="336350"/>
          </a:xfrm>
          <a:prstGeom prst="roundRect">
            <a:avLst>
              <a:gd name="adj" fmla="val 0"/>
            </a:avLst>
          </a:prstGeom>
          <a:solidFill>
            <a:schemeClr val="bg1">
              <a:lumMod val="95000"/>
            </a:schemeClr>
          </a:solidFill>
          <a:ln w="12700" cap="flat" cmpd="sng">
            <a:solidFill>
              <a:schemeClr val="bg1">
                <a:lumMod val="65000"/>
              </a:schemeClr>
            </a:solidFill>
            <a:prstDash val="solid"/>
            <a:round/>
            <a:headEnd type="none" w="sm" len="sm"/>
            <a:tailEnd type="none" w="sm" len="sm"/>
          </a:ln>
        </p:spPr>
        <p:txBody>
          <a:bodyPr spcFirstLastPara="1" wrap="square" lIns="0" tIns="121891" rIns="0" bIns="121891" anchor="ctr" anchorCtr="0">
            <a:noAutofit/>
          </a:bodyPr>
          <a:lstStyle/>
          <a:p>
            <a:pPr algn="ctr"/>
            <a:r>
              <a:rPr lang="ja-JP" altLang="en-US" sz="1092" b="1" spc="300">
                <a:solidFill>
                  <a:schemeClr val="tx1">
                    <a:lumMod val="75000"/>
                    <a:lumOff val="25000"/>
                  </a:schemeClr>
                </a:solidFill>
                <a:latin typeface="游ゴシック"/>
                <a:ea typeface="游ゴシック"/>
              </a:rPr>
              <a:t>記事</a:t>
            </a:r>
          </a:p>
        </p:txBody>
      </p:sp>
      <p:sp>
        <p:nvSpPr>
          <p:cNvPr id="44" name="Google Shape;511;p32">
            <a:extLst>
              <a:ext uri="{FF2B5EF4-FFF2-40B4-BE49-F238E27FC236}">
                <a16:creationId xmlns:a16="http://schemas.microsoft.com/office/drawing/2014/main" id="{0961F5F6-9C6D-9BDD-F6A5-F4E95739A55B}"/>
              </a:ext>
            </a:extLst>
          </p:cNvPr>
          <p:cNvSpPr/>
          <p:nvPr/>
        </p:nvSpPr>
        <p:spPr>
          <a:xfrm>
            <a:off x="3921887" y="2218772"/>
            <a:ext cx="1158117" cy="336350"/>
          </a:xfrm>
          <a:prstGeom prst="roundRect">
            <a:avLst>
              <a:gd name="adj" fmla="val 0"/>
            </a:avLst>
          </a:prstGeom>
          <a:solidFill>
            <a:schemeClr val="bg1">
              <a:lumMod val="95000"/>
            </a:schemeClr>
          </a:solidFill>
          <a:ln w="12700" cap="flat" cmpd="sng">
            <a:solidFill>
              <a:schemeClr val="bg1">
                <a:lumMod val="65000"/>
              </a:schemeClr>
            </a:solidFill>
            <a:prstDash val="solid"/>
            <a:round/>
            <a:headEnd type="none" w="sm" len="sm"/>
            <a:tailEnd type="none" w="sm" len="sm"/>
          </a:ln>
        </p:spPr>
        <p:txBody>
          <a:bodyPr spcFirstLastPara="1" wrap="square" lIns="0" tIns="121891" rIns="0" bIns="121891" anchor="ctr" anchorCtr="0">
            <a:noAutofit/>
          </a:bodyPr>
          <a:lstStyle/>
          <a:p>
            <a:pPr algn="ctr"/>
            <a:r>
              <a:rPr lang="ja-JP" altLang="en-US" sz="1092" b="1" spc="300">
                <a:solidFill>
                  <a:schemeClr val="tx1">
                    <a:lumMod val="75000"/>
                    <a:lumOff val="25000"/>
                  </a:schemeClr>
                </a:solidFill>
                <a:latin typeface="游ゴシック"/>
                <a:ea typeface="游ゴシック"/>
              </a:rPr>
              <a:t>接触者</a:t>
            </a:r>
          </a:p>
        </p:txBody>
      </p:sp>
      <p:sp>
        <p:nvSpPr>
          <p:cNvPr id="45" name="Google Shape;511;p32">
            <a:extLst>
              <a:ext uri="{FF2B5EF4-FFF2-40B4-BE49-F238E27FC236}">
                <a16:creationId xmlns:a16="http://schemas.microsoft.com/office/drawing/2014/main" id="{F4B239CE-52BD-0A2F-8B26-4C1F443AB814}"/>
              </a:ext>
            </a:extLst>
          </p:cNvPr>
          <p:cNvSpPr/>
          <p:nvPr/>
        </p:nvSpPr>
        <p:spPr>
          <a:xfrm>
            <a:off x="5538456" y="2218772"/>
            <a:ext cx="5472036" cy="336350"/>
          </a:xfrm>
          <a:prstGeom prst="roundRect">
            <a:avLst>
              <a:gd name="adj" fmla="val 0"/>
            </a:avLst>
          </a:prstGeom>
          <a:solidFill>
            <a:schemeClr val="bg1">
              <a:lumMod val="95000"/>
            </a:schemeClr>
          </a:solidFill>
          <a:ln w="12700" cap="flat" cmpd="sng">
            <a:solidFill>
              <a:schemeClr val="bg1">
                <a:lumMod val="65000"/>
              </a:schemeClr>
            </a:solidFill>
            <a:prstDash val="solid"/>
            <a:round/>
            <a:headEnd type="none" w="sm" len="sm"/>
            <a:tailEnd type="none" w="sm" len="sm"/>
          </a:ln>
        </p:spPr>
        <p:txBody>
          <a:bodyPr spcFirstLastPara="1" wrap="square" lIns="0" tIns="121891" rIns="0" bIns="121891" anchor="ctr" anchorCtr="0">
            <a:noAutofit/>
          </a:bodyPr>
          <a:lstStyle/>
          <a:p>
            <a:pPr algn="ctr"/>
            <a:r>
              <a:rPr lang="ja-JP" altLang="en-US" sz="1092" b="1" spc="300">
                <a:solidFill>
                  <a:schemeClr val="tx1">
                    <a:lumMod val="75000"/>
                    <a:lumOff val="25000"/>
                  </a:schemeClr>
                </a:solidFill>
                <a:latin typeface="游ゴシック"/>
                <a:ea typeface="游ゴシック"/>
              </a:rPr>
              <a:t>データ可視化 ＆ セグメント化</a:t>
            </a:r>
          </a:p>
        </p:txBody>
      </p:sp>
      <p:sp>
        <p:nvSpPr>
          <p:cNvPr id="46" name="四角形: 角を丸くする 45">
            <a:extLst>
              <a:ext uri="{FF2B5EF4-FFF2-40B4-BE49-F238E27FC236}">
                <a16:creationId xmlns:a16="http://schemas.microsoft.com/office/drawing/2014/main" id="{D30174FC-FCED-7405-4B2F-50D2E75C37BB}"/>
              </a:ext>
            </a:extLst>
          </p:cNvPr>
          <p:cNvSpPr/>
          <p:nvPr/>
        </p:nvSpPr>
        <p:spPr>
          <a:xfrm>
            <a:off x="2177590" y="5312086"/>
            <a:ext cx="1029022" cy="272369"/>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200" b="1" spc="182">
                <a:solidFill>
                  <a:schemeClr val="accent1"/>
                </a:solidFill>
              </a:rPr>
              <a:t>SDGs</a:t>
            </a:r>
            <a:endParaRPr kumimoji="1" lang="ja-JP" altLang="en-US" sz="1200" b="1" spc="182"/>
          </a:p>
        </p:txBody>
      </p:sp>
      <p:sp>
        <p:nvSpPr>
          <p:cNvPr id="47" name="四角形: 角を丸くする 46">
            <a:extLst>
              <a:ext uri="{FF2B5EF4-FFF2-40B4-BE49-F238E27FC236}">
                <a16:creationId xmlns:a16="http://schemas.microsoft.com/office/drawing/2014/main" id="{5A46EEF2-8D8E-E64F-D793-37C0221FA7F2}"/>
              </a:ext>
            </a:extLst>
          </p:cNvPr>
          <p:cNvSpPr/>
          <p:nvPr/>
        </p:nvSpPr>
        <p:spPr>
          <a:xfrm>
            <a:off x="4193091" y="5707925"/>
            <a:ext cx="615708" cy="214888"/>
          </a:xfrm>
          <a:prstGeom prst="roundRect">
            <a:avLst>
              <a:gd name="adj" fmla="val 5000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b="1" spc="182">
                <a:solidFill>
                  <a:schemeClr val="bg1"/>
                </a:solidFill>
              </a:rPr>
              <a:t>SDGs</a:t>
            </a:r>
            <a:endParaRPr kumimoji="1" lang="ja-JP" altLang="en-US" sz="800" b="1" spc="182">
              <a:solidFill>
                <a:schemeClr val="bg1"/>
              </a:solidFill>
            </a:endParaRPr>
          </a:p>
        </p:txBody>
      </p:sp>
    </p:spTree>
    <p:extLst>
      <p:ext uri="{BB962C8B-B14F-4D97-AF65-F5344CB8AC3E}">
        <p14:creationId xmlns:p14="http://schemas.microsoft.com/office/powerpoint/2010/main" val="3021079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5">
          <a:extLst>
            <a:ext uri="{FF2B5EF4-FFF2-40B4-BE49-F238E27FC236}">
              <a16:creationId xmlns:a16="http://schemas.microsoft.com/office/drawing/2014/main" id="{F24BF821-733D-3D94-5876-46EBB92AFB29}"/>
            </a:ext>
          </a:extLst>
        </p:cNvPr>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BB0361C6-B0BE-6F62-1F1B-EA628640D434}"/>
              </a:ext>
            </a:extLst>
          </p:cNvPr>
          <p:cNvSpPr>
            <a:spLocks noGrp="1"/>
          </p:cNvSpPr>
          <p:nvPr>
            <p:ph type="sldNum" sz="quarter" idx="4"/>
          </p:nvPr>
        </p:nvSpPr>
        <p:spPr/>
        <p:txBody>
          <a:bodyPr/>
          <a:lstStyle/>
          <a:p>
            <a:fld id="{3200D908-C2D6-084A-9C6A-44EB3DC58219}" type="slidenum">
              <a:rPr lang="ja-JP" altLang="en-US">
                <a:sym typeface="Arial"/>
              </a:rPr>
              <a:pPr/>
              <a:t>15</a:t>
            </a:fld>
            <a:endParaRPr lang="ja-JP" altLang="en-US">
              <a:sym typeface="Arial"/>
            </a:endParaRPr>
          </a:p>
        </p:txBody>
      </p:sp>
      <p:sp>
        <p:nvSpPr>
          <p:cNvPr id="12" name="タイトル 11">
            <a:extLst>
              <a:ext uri="{FF2B5EF4-FFF2-40B4-BE49-F238E27FC236}">
                <a16:creationId xmlns:a16="http://schemas.microsoft.com/office/drawing/2014/main" id="{23F9E46E-740E-8546-CB33-C08D2A3F6ED4}"/>
              </a:ext>
            </a:extLst>
          </p:cNvPr>
          <p:cNvSpPr>
            <a:spLocks noGrp="1"/>
          </p:cNvSpPr>
          <p:nvPr>
            <p:ph type="title"/>
          </p:nvPr>
        </p:nvSpPr>
        <p:spPr/>
        <p:txBody>
          <a:bodyPr/>
          <a:lstStyle/>
          <a:p>
            <a:r>
              <a:rPr lang="ja-JP" altLang="en-US" dirty="0"/>
              <a:t>カスタムセグメント</a:t>
            </a:r>
          </a:p>
        </p:txBody>
      </p:sp>
      <p:sp>
        <p:nvSpPr>
          <p:cNvPr id="6" name="Google Shape;516;p32">
            <a:extLst>
              <a:ext uri="{FF2B5EF4-FFF2-40B4-BE49-F238E27FC236}">
                <a16:creationId xmlns:a16="http://schemas.microsoft.com/office/drawing/2014/main" id="{05772DED-0812-93E9-FCE9-AAC1FFC6884B}"/>
              </a:ext>
            </a:extLst>
          </p:cNvPr>
          <p:cNvSpPr txBox="1"/>
          <p:nvPr/>
        </p:nvSpPr>
        <p:spPr>
          <a:xfrm>
            <a:off x="530355" y="771925"/>
            <a:ext cx="10441268" cy="712400"/>
          </a:xfrm>
          <a:prstGeom prst="rect">
            <a:avLst/>
          </a:prstGeom>
          <a:noFill/>
          <a:ln>
            <a:noFill/>
          </a:ln>
        </p:spPr>
        <p:txBody>
          <a:bodyPr spcFirstLastPara="1" wrap="square" lIns="121900" tIns="121900" rIns="121900" bIns="121900" anchor="t" anchorCtr="0">
            <a:noAutofit/>
          </a:bodyPr>
          <a:lstStyle/>
          <a:p>
            <a:r>
              <a:rPr lang="ja-JP" altLang="en-US" sz="1600" b="1" dirty="0">
                <a:solidFill>
                  <a:srgbClr val="EB0083"/>
                </a:solidFill>
              </a:rPr>
              <a:t>カスタムセグメント</a:t>
            </a:r>
            <a:r>
              <a:rPr lang="ja-JP" altLang="en-US" sz="1400" b="1" dirty="0">
                <a:solidFill>
                  <a:srgbClr val="EB0083"/>
                </a:solidFill>
                <a:ea typeface="游ゴシック" panose="020B0400000000000000" pitchFamily="50" charset="-128"/>
              </a:rPr>
              <a:t>　</a:t>
            </a:r>
            <a:r>
              <a:rPr lang="en-US" altLang="ja-JP" sz="1200" b="1" dirty="0">
                <a:solidFill>
                  <a:srgbClr val="EB0083"/>
                </a:solidFill>
                <a:ea typeface="游ゴシック" panose="020B0400000000000000" pitchFamily="50" charset="-128"/>
              </a:rPr>
              <a:t>A-TANK</a:t>
            </a:r>
            <a:r>
              <a:rPr lang="ja-JP" altLang="en-US" sz="1200" b="1" dirty="0">
                <a:solidFill>
                  <a:srgbClr val="EB0083"/>
                </a:solidFill>
                <a:ea typeface="游ゴシック" panose="020B0400000000000000" pitchFamily="50" charset="-128"/>
              </a:rPr>
              <a:t>独自のセグメント作成が可能</a:t>
            </a:r>
            <a:endParaRPr lang="ja-JP" altLang="en-US" sz="1467" b="1" dirty="0">
              <a:solidFill>
                <a:schemeClr val="accent1"/>
              </a:solidFill>
              <a:latin typeface="游ゴシック" panose="020B0400000000000000" pitchFamily="50" charset="-128"/>
              <a:ea typeface="游ゴシック" panose="020B0400000000000000" pitchFamily="50" charset="-128"/>
            </a:endParaRPr>
          </a:p>
        </p:txBody>
      </p:sp>
      <p:cxnSp>
        <p:nvCxnSpPr>
          <p:cNvPr id="7" name="直線コネクタ 6">
            <a:extLst>
              <a:ext uri="{FF2B5EF4-FFF2-40B4-BE49-F238E27FC236}">
                <a16:creationId xmlns:a16="http://schemas.microsoft.com/office/drawing/2014/main" id="{C68D2467-CC67-A082-9D7C-D0D981501093}"/>
              </a:ext>
            </a:extLst>
          </p:cNvPr>
          <p:cNvCxnSpPr>
            <a:cxnSpLocks/>
          </p:cNvCxnSpPr>
          <p:nvPr/>
        </p:nvCxnSpPr>
        <p:spPr>
          <a:xfrm>
            <a:off x="577931" y="1201022"/>
            <a:ext cx="105491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Google Shape;511;p32">
            <a:extLst>
              <a:ext uri="{FF2B5EF4-FFF2-40B4-BE49-F238E27FC236}">
                <a16:creationId xmlns:a16="http://schemas.microsoft.com/office/drawing/2014/main" id="{F8682412-8344-70C5-733C-B670699DE6B0}"/>
              </a:ext>
            </a:extLst>
          </p:cNvPr>
          <p:cNvSpPr/>
          <p:nvPr/>
        </p:nvSpPr>
        <p:spPr>
          <a:xfrm>
            <a:off x="577929" y="1393885"/>
            <a:ext cx="10549115" cy="712400"/>
          </a:xfrm>
          <a:prstGeom prst="roundRect">
            <a:avLst>
              <a:gd name="adj" fmla="val 0"/>
            </a:avLst>
          </a:prstGeom>
          <a:solidFill>
            <a:schemeClr val="bg1">
              <a:lumMod val="95000"/>
            </a:schemeClr>
          </a:solidFill>
          <a:ln w="12700" cap="flat" cmpd="sng">
            <a:solidFill>
              <a:schemeClr val="tx1">
                <a:lumMod val="75000"/>
                <a:lumOff val="25000"/>
              </a:schemeClr>
            </a:solidFill>
            <a:prstDash val="solid"/>
            <a:round/>
            <a:headEnd type="none" w="sm" len="sm"/>
            <a:tailEnd type="none" w="sm" len="sm"/>
          </a:ln>
        </p:spPr>
        <p:txBody>
          <a:bodyPr spcFirstLastPara="1" wrap="square" lIns="180000" tIns="121900" rIns="180000" bIns="121900" anchor="ctr" anchorCtr="0">
            <a:noAutofit/>
          </a:bodyPr>
          <a:lstStyle/>
          <a:p>
            <a:r>
              <a:rPr lang="ja-JP" altLang="en-US" sz="1400" b="1" dirty="0">
                <a:solidFill>
                  <a:schemeClr val="bg1"/>
                </a:solidFill>
                <a:highlight>
                  <a:srgbClr val="808080"/>
                </a:highlight>
                <a:latin typeface="游ゴシック"/>
                <a:ea typeface="游ゴシック"/>
              </a:rPr>
              <a:t>利用例１</a:t>
            </a:r>
            <a:r>
              <a:rPr lang="ja-JP" altLang="en-US" sz="1400" b="1" dirty="0">
                <a:solidFill>
                  <a:schemeClr val="tx1">
                    <a:lumMod val="75000"/>
                    <a:lumOff val="25000"/>
                  </a:schemeClr>
                </a:solidFill>
                <a:latin typeface="游ゴシック"/>
                <a:ea typeface="游ゴシック"/>
              </a:rPr>
              <a:t>：特定のキーワードが含まれる記事に接触したユーザーセグメント</a:t>
            </a:r>
          </a:p>
        </p:txBody>
      </p:sp>
      <p:sp>
        <p:nvSpPr>
          <p:cNvPr id="39" name="Google Shape;511;p32">
            <a:extLst>
              <a:ext uri="{FF2B5EF4-FFF2-40B4-BE49-F238E27FC236}">
                <a16:creationId xmlns:a16="http://schemas.microsoft.com/office/drawing/2014/main" id="{C8B2CB42-04E5-D0FD-9557-67C858F37BD1}"/>
              </a:ext>
            </a:extLst>
          </p:cNvPr>
          <p:cNvSpPr/>
          <p:nvPr/>
        </p:nvSpPr>
        <p:spPr>
          <a:xfrm>
            <a:off x="577929" y="2299147"/>
            <a:ext cx="10549115" cy="712400"/>
          </a:xfrm>
          <a:prstGeom prst="roundRect">
            <a:avLst>
              <a:gd name="adj" fmla="val 0"/>
            </a:avLst>
          </a:prstGeom>
          <a:solidFill>
            <a:schemeClr val="bg1">
              <a:lumMod val="95000"/>
            </a:schemeClr>
          </a:solidFill>
          <a:ln w="12700" cap="flat" cmpd="sng">
            <a:solidFill>
              <a:schemeClr val="tx1">
                <a:lumMod val="75000"/>
                <a:lumOff val="25000"/>
              </a:schemeClr>
            </a:solidFill>
            <a:prstDash val="solid"/>
            <a:round/>
            <a:headEnd type="none" w="sm" len="sm"/>
            <a:tailEnd type="none" w="sm" len="sm"/>
          </a:ln>
        </p:spPr>
        <p:txBody>
          <a:bodyPr spcFirstLastPara="1" wrap="square" lIns="180000" tIns="121900" rIns="180000" bIns="121900" anchor="ctr" anchorCtr="0">
            <a:noAutofit/>
          </a:bodyPr>
          <a:lstStyle/>
          <a:p>
            <a:r>
              <a:rPr lang="ja-JP" altLang="en-US" sz="1400" b="1" dirty="0">
                <a:solidFill>
                  <a:schemeClr val="bg1"/>
                </a:solidFill>
                <a:highlight>
                  <a:srgbClr val="808080"/>
                </a:highlight>
                <a:latin typeface="游ゴシック"/>
                <a:ea typeface="游ゴシック"/>
              </a:rPr>
              <a:t>利用例２</a:t>
            </a:r>
            <a:r>
              <a:rPr lang="ja-JP" altLang="en-US" sz="1400" b="1" dirty="0">
                <a:solidFill>
                  <a:schemeClr val="tx1">
                    <a:lumMod val="75000"/>
                    <a:lumOff val="25000"/>
                  </a:schemeClr>
                </a:solidFill>
                <a:latin typeface="游ゴシック"/>
                <a:ea typeface="游ゴシック"/>
              </a:rPr>
              <a:t>：広告クリックユーザーのセグメント（朝日新聞デジタル版で広告を出稿頂いた後のセグメント作成）</a:t>
            </a:r>
          </a:p>
        </p:txBody>
      </p:sp>
      <p:sp>
        <p:nvSpPr>
          <p:cNvPr id="48" name="Google Shape;511;p32">
            <a:extLst>
              <a:ext uri="{FF2B5EF4-FFF2-40B4-BE49-F238E27FC236}">
                <a16:creationId xmlns:a16="http://schemas.microsoft.com/office/drawing/2014/main" id="{150164D8-22F9-1781-F8F0-4EB5C578ED47}"/>
              </a:ext>
            </a:extLst>
          </p:cNvPr>
          <p:cNvSpPr/>
          <p:nvPr/>
        </p:nvSpPr>
        <p:spPr>
          <a:xfrm>
            <a:off x="577929" y="3204409"/>
            <a:ext cx="10549115" cy="712400"/>
          </a:xfrm>
          <a:prstGeom prst="roundRect">
            <a:avLst>
              <a:gd name="adj" fmla="val 0"/>
            </a:avLst>
          </a:prstGeom>
          <a:solidFill>
            <a:schemeClr val="bg1">
              <a:lumMod val="95000"/>
            </a:schemeClr>
          </a:solidFill>
          <a:ln w="12700" cap="flat" cmpd="sng">
            <a:solidFill>
              <a:schemeClr val="tx1">
                <a:lumMod val="75000"/>
                <a:lumOff val="25000"/>
              </a:schemeClr>
            </a:solidFill>
            <a:prstDash val="solid"/>
            <a:round/>
            <a:headEnd type="none" w="sm" len="sm"/>
            <a:tailEnd type="none" w="sm" len="sm"/>
          </a:ln>
        </p:spPr>
        <p:txBody>
          <a:bodyPr spcFirstLastPara="1" wrap="square" lIns="180000" tIns="121900" rIns="180000" bIns="121900" anchor="ctr" anchorCtr="0">
            <a:noAutofit/>
          </a:bodyPr>
          <a:lstStyle/>
          <a:p>
            <a:r>
              <a:rPr lang="ja-JP" altLang="en-US" sz="1400" b="1" dirty="0">
                <a:solidFill>
                  <a:schemeClr val="bg1"/>
                </a:solidFill>
                <a:highlight>
                  <a:srgbClr val="808080"/>
                </a:highlight>
                <a:latin typeface="游ゴシック"/>
                <a:ea typeface="游ゴシック"/>
              </a:rPr>
              <a:t>利用例３</a:t>
            </a:r>
            <a:r>
              <a:rPr lang="ja-JP" altLang="en-US" sz="1400" b="1" dirty="0">
                <a:solidFill>
                  <a:schemeClr val="tx1">
                    <a:lumMod val="75000"/>
                    <a:lumOff val="25000"/>
                  </a:schemeClr>
                </a:solidFill>
                <a:latin typeface="游ゴシック"/>
                <a:ea typeface="游ゴシック"/>
              </a:rPr>
              <a:t>：朝日新聞デジタル版ユーザーへの簡易アンケートの回答結果をもとに特定の回答ユーザーのセグメント</a:t>
            </a:r>
          </a:p>
        </p:txBody>
      </p:sp>
      <p:sp>
        <p:nvSpPr>
          <p:cNvPr id="49" name="Google Shape;511;p32">
            <a:extLst>
              <a:ext uri="{FF2B5EF4-FFF2-40B4-BE49-F238E27FC236}">
                <a16:creationId xmlns:a16="http://schemas.microsoft.com/office/drawing/2014/main" id="{DF3AD49B-5356-7233-061E-32FD98C0B824}"/>
              </a:ext>
            </a:extLst>
          </p:cNvPr>
          <p:cNvSpPr/>
          <p:nvPr/>
        </p:nvSpPr>
        <p:spPr>
          <a:xfrm>
            <a:off x="577929" y="4109671"/>
            <a:ext cx="10549115" cy="712400"/>
          </a:xfrm>
          <a:prstGeom prst="roundRect">
            <a:avLst>
              <a:gd name="adj" fmla="val 0"/>
            </a:avLst>
          </a:prstGeom>
          <a:solidFill>
            <a:schemeClr val="bg1">
              <a:lumMod val="95000"/>
            </a:schemeClr>
          </a:solidFill>
          <a:ln w="12700" cap="flat" cmpd="sng">
            <a:solidFill>
              <a:schemeClr val="tx1">
                <a:lumMod val="75000"/>
                <a:lumOff val="25000"/>
              </a:schemeClr>
            </a:solidFill>
            <a:prstDash val="solid"/>
            <a:round/>
            <a:headEnd type="none" w="sm" len="sm"/>
            <a:tailEnd type="none" w="sm" len="sm"/>
          </a:ln>
        </p:spPr>
        <p:txBody>
          <a:bodyPr spcFirstLastPara="1" wrap="square" lIns="180000" tIns="121900" rIns="180000" bIns="121900" anchor="ctr" anchorCtr="0">
            <a:noAutofit/>
          </a:bodyPr>
          <a:lstStyle/>
          <a:p>
            <a:r>
              <a:rPr lang="ja-JP" altLang="en-US" sz="1400" b="1" dirty="0">
                <a:solidFill>
                  <a:schemeClr val="bg1"/>
                </a:solidFill>
                <a:highlight>
                  <a:srgbClr val="808080"/>
                </a:highlight>
                <a:latin typeface="游ゴシック"/>
                <a:ea typeface="游ゴシック"/>
              </a:rPr>
              <a:t>利用例４</a:t>
            </a:r>
            <a:r>
              <a:rPr lang="ja-JP" altLang="en-US" sz="1400" b="1" dirty="0">
                <a:solidFill>
                  <a:schemeClr val="tx1">
                    <a:lumMod val="75000"/>
                    <a:lumOff val="25000"/>
                  </a:schemeClr>
                </a:solidFill>
                <a:latin typeface="游ゴシック"/>
                <a:ea typeface="游ゴシック"/>
              </a:rPr>
              <a:t>：特定のキーワードを含む記事面（朝日新聞デジタル版）を除外した広告配信（ブランドセーフティ）</a:t>
            </a:r>
          </a:p>
        </p:txBody>
      </p:sp>
    </p:spTree>
    <p:extLst>
      <p:ext uri="{BB962C8B-B14F-4D97-AF65-F5344CB8AC3E}">
        <p14:creationId xmlns:p14="http://schemas.microsoft.com/office/powerpoint/2010/main" val="992888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AAB23D4D-82B6-BDEF-B148-D37558DE077C}"/>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F37E0EB2-8F87-3F1A-0D99-02A3243549BF}"/>
              </a:ext>
            </a:extLst>
          </p:cNvPr>
          <p:cNvSpPr>
            <a:spLocks noGrp="1"/>
          </p:cNvSpPr>
          <p:nvPr>
            <p:ph type="ctrTitle"/>
          </p:nvPr>
        </p:nvSpPr>
        <p:spPr/>
        <p:txBody>
          <a:bodyPr>
            <a:normAutofit/>
          </a:bodyPr>
          <a:lstStyle/>
          <a:p>
            <a:r>
              <a:rPr lang="ja-JP" altLang="en-US" sz="3600" dirty="0">
                <a:solidFill>
                  <a:schemeClr val="tx1">
                    <a:lumMod val="85000"/>
                    <a:lumOff val="15000"/>
                  </a:schemeClr>
                </a:solidFill>
              </a:rPr>
              <a:t>分析</a:t>
            </a:r>
            <a:r>
              <a:rPr lang="ja-JP" altLang="en-US" sz="2800" dirty="0">
                <a:solidFill>
                  <a:schemeClr val="tx1">
                    <a:lumMod val="85000"/>
                    <a:lumOff val="15000"/>
                  </a:schemeClr>
                </a:solidFill>
              </a:rPr>
              <a:t>（タイアップ広告向け）</a:t>
            </a:r>
            <a:endParaRPr lang="ja-JP" altLang="en-US" sz="3600" dirty="0">
              <a:solidFill>
                <a:schemeClr val="tx1">
                  <a:lumMod val="85000"/>
                  <a:lumOff val="15000"/>
                </a:schemeClr>
              </a:solidFill>
            </a:endParaRPr>
          </a:p>
        </p:txBody>
      </p:sp>
      <p:sp>
        <p:nvSpPr>
          <p:cNvPr id="2" name="テキスト プレースホルダー 1">
            <a:extLst>
              <a:ext uri="{FF2B5EF4-FFF2-40B4-BE49-F238E27FC236}">
                <a16:creationId xmlns:a16="http://schemas.microsoft.com/office/drawing/2014/main" id="{A84B5BE3-EE1E-7B8C-4FE4-6AA8B77970E7}"/>
              </a:ext>
            </a:extLst>
          </p:cNvPr>
          <p:cNvSpPr>
            <a:spLocks noGrp="1"/>
          </p:cNvSpPr>
          <p:nvPr>
            <p:ph type="body" sz="quarter" idx="10"/>
          </p:nvPr>
        </p:nvSpPr>
        <p:spPr/>
        <p:txBody>
          <a:bodyPr/>
          <a:lstStyle/>
          <a:p>
            <a:r>
              <a:rPr lang="ja-JP" altLang="en-US" dirty="0"/>
              <a:t>オプションメニュー</a:t>
            </a:r>
          </a:p>
        </p:txBody>
      </p:sp>
    </p:spTree>
    <p:extLst>
      <p:ext uri="{BB962C8B-B14F-4D97-AF65-F5344CB8AC3E}">
        <p14:creationId xmlns:p14="http://schemas.microsoft.com/office/powerpoint/2010/main" val="3788522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3ADCF6B1-0139-D65B-DFB2-65E869CEB577}"/>
              </a:ext>
            </a:extLst>
          </p:cNvPr>
          <p:cNvSpPr/>
          <p:nvPr/>
        </p:nvSpPr>
        <p:spPr>
          <a:xfrm>
            <a:off x="3243691" y="3725366"/>
            <a:ext cx="5311029" cy="2523034"/>
          </a:xfrm>
          <a:prstGeom prst="rect">
            <a:avLst/>
          </a:prstGeom>
          <a:solidFill>
            <a:schemeClr val="bg1"/>
          </a:solid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Google Shape;338;p26"/>
          <p:cNvSpPr txBox="1">
            <a:spLocks noGrp="1"/>
          </p:cNvSpPr>
          <p:nvPr>
            <p:ph type="title"/>
          </p:nvPr>
        </p:nvSpPr>
        <p:spPr>
          <a:xfrm>
            <a:off x="533401" y="255643"/>
            <a:ext cx="9105900" cy="425395"/>
          </a:xfrm>
          <a:noFill/>
          <a:ln>
            <a:noFill/>
          </a:ln>
        </p:spPr>
        <p:txBody>
          <a:bodyPr spcFirstLastPara="1" wrap="square" lIns="0" tIns="0" rIns="0" bIns="0" anchor="ctr" anchorCtr="0">
            <a:spAutoFit/>
          </a:bodyPr>
          <a:lstStyle/>
          <a:p>
            <a:r>
              <a:rPr lang="ja-JP" altLang="en-US"/>
              <a:t>タイアップ記事 熟読者行動分析</a:t>
            </a:r>
          </a:p>
        </p:txBody>
      </p:sp>
      <p:sp>
        <p:nvSpPr>
          <p:cNvPr id="4" name="テキスト プレースホルダー 3">
            <a:extLst>
              <a:ext uri="{FF2B5EF4-FFF2-40B4-BE49-F238E27FC236}">
                <a16:creationId xmlns:a16="http://schemas.microsoft.com/office/drawing/2014/main" id="{060E8982-3BE4-8E35-7D2E-3E17E0200448}"/>
              </a:ext>
            </a:extLst>
          </p:cNvPr>
          <p:cNvSpPr>
            <a:spLocks noGrp="1"/>
          </p:cNvSpPr>
          <p:nvPr>
            <p:ph type="body" sz="quarter" idx="19"/>
          </p:nvPr>
        </p:nvSpPr>
        <p:spPr>
          <a:xfrm>
            <a:off x="412915" y="944724"/>
            <a:ext cx="11443726" cy="528182"/>
          </a:xfrm>
        </p:spPr>
        <p:txBody>
          <a:bodyPr/>
          <a:lstStyle/>
          <a:p>
            <a:pPr algn="l"/>
            <a:r>
              <a:rPr lang="ja-JP" altLang="en-US"/>
              <a:t>特定のタイアップを熟読しているユーザーのインサイトを分析・可視化することが可能です。</a:t>
            </a:r>
          </a:p>
          <a:p>
            <a:pPr algn="l"/>
            <a:endParaRPr lang="ja-JP" altLang="en-US"/>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✓タイアップ記事がどんなユーザーに熟読されたか知りたい</a:t>
            </a: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✓ユーザーの行動を分析してターゲットに対して、より効果的にアプローチしたい</a:t>
            </a:r>
          </a:p>
        </p:txBody>
      </p:sp>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10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2" name="Google Shape;442;p31">
            <a:extLst>
              <a:ext uri="{FF2B5EF4-FFF2-40B4-BE49-F238E27FC236}">
                <a16:creationId xmlns:a16="http://schemas.microsoft.com/office/drawing/2014/main" id="{C50ED1C9-4A7A-F479-FB9E-E0AB0B581A94}"/>
              </a:ext>
            </a:extLst>
          </p:cNvPr>
          <p:cNvSpPr/>
          <p:nvPr/>
        </p:nvSpPr>
        <p:spPr>
          <a:xfrm>
            <a:off x="455188" y="2613032"/>
            <a:ext cx="2639706"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914377">
              <a:buClr>
                <a:srgbClr val="FFFFFF"/>
              </a:buClr>
              <a:buSzPts val="700"/>
            </a:pPr>
            <a:r>
              <a:rPr kumimoji="0" lang="ja-JP" altLang="en-US" sz="1600" b="1" kern="0">
                <a:solidFill>
                  <a:srgbClr val="FFFFFF"/>
                </a:solidFill>
                <a:latin typeface="+mn-ea"/>
                <a:cs typeface="Meiryo"/>
                <a:sym typeface="Meiryo"/>
              </a:rPr>
              <a:t>記事の熟読者を抽出</a:t>
            </a:r>
            <a:endParaRPr kumimoji="0" lang="en-US" altLang="ja-JP" sz="1600" b="1" kern="0">
              <a:solidFill>
                <a:srgbClr val="FFFFFF"/>
              </a:solidFill>
              <a:latin typeface="+mn-ea"/>
              <a:cs typeface="Meiryo"/>
              <a:sym typeface="Meiryo"/>
            </a:endParaRPr>
          </a:p>
        </p:txBody>
      </p:sp>
      <p:pic>
        <p:nvPicPr>
          <p:cNvPr id="6" name="Google Shape;115;p2">
            <a:extLst>
              <a:ext uri="{FF2B5EF4-FFF2-40B4-BE49-F238E27FC236}">
                <a16:creationId xmlns:a16="http://schemas.microsoft.com/office/drawing/2014/main" id="{DA6F39FD-FB9E-4339-8C22-C0BCB48543CD}"/>
              </a:ext>
            </a:extLst>
          </p:cNvPr>
          <p:cNvPicPr preferRelativeResize="0"/>
          <p:nvPr/>
        </p:nvPicPr>
        <p:blipFill>
          <a:blip r:embed="rId3">
            <a:alphaModFix/>
          </a:blip>
          <a:srcRect b="11535"/>
          <a:stretch/>
        </p:blipFill>
        <p:spPr>
          <a:xfrm>
            <a:off x="1265286" y="3761217"/>
            <a:ext cx="973517" cy="1851261"/>
          </a:xfrm>
          <a:prstGeom prst="rect">
            <a:avLst/>
          </a:prstGeom>
          <a:noFill/>
          <a:ln w="9525" cap="flat" cmpd="sng">
            <a:solidFill>
              <a:srgbClr val="D9D9D9"/>
            </a:solidFill>
            <a:prstDash val="solid"/>
            <a:round/>
            <a:headEnd type="none" w="sm" len="sm"/>
            <a:tailEnd type="none" w="sm" len="sm"/>
          </a:ln>
        </p:spPr>
      </p:pic>
      <p:cxnSp>
        <p:nvCxnSpPr>
          <p:cNvPr id="335" name="直線矢印コネクタ 334">
            <a:extLst>
              <a:ext uri="{FF2B5EF4-FFF2-40B4-BE49-F238E27FC236}">
                <a16:creationId xmlns:a16="http://schemas.microsoft.com/office/drawing/2014/main" id="{F61179A4-FBC4-33C1-1253-B841C4BD6105}"/>
              </a:ext>
            </a:extLst>
          </p:cNvPr>
          <p:cNvCxnSpPr>
            <a:cxnSpLocks/>
          </p:cNvCxnSpPr>
          <p:nvPr/>
        </p:nvCxnSpPr>
        <p:spPr>
          <a:xfrm>
            <a:off x="974965" y="3800841"/>
            <a:ext cx="0" cy="1320016"/>
          </a:xfrm>
          <a:prstGeom prst="straightConnector1">
            <a:avLst/>
          </a:prstGeom>
          <a:ln w="19050">
            <a:solidFill>
              <a:srgbClr val="FA186E"/>
            </a:solidFill>
            <a:headEnd type="oval" w="sm" len="sm"/>
            <a:tailEnd type="stealth" w="lg" len="lg"/>
          </a:ln>
        </p:spPr>
        <p:style>
          <a:lnRef idx="1">
            <a:schemeClr val="accent1"/>
          </a:lnRef>
          <a:fillRef idx="0">
            <a:schemeClr val="accent1"/>
          </a:fillRef>
          <a:effectRef idx="0">
            <a:schemeClr val="accent1"/>
          </a:effectRef>
          <a:fontRef idx="minor">
            <a:schemeClr val="tx1"/>
          </a:fontRef>
        </p:style>
      </p:cxnSp>
      <p:sp>
        <p:nvSpPr>
          <p:cNvPr id="5" name="フリーフォーム: 図形 4">
            <a:extLst>
              <a:ext uri="{FF2B5EF4-FFF2-40B4-BE49-F238E27FC236}">
                <a16:creationId xmlns:a16="http://schemas.microsoft.com/office/drawing/2014/main" id="{F3275B76-90C8-2A1A-5F16-4FFF43F48738}"/>
              </a:ext>
            </a:extLst>
          </p:cNvPr>
          <p:cNvSpPr/>
          <p:nvPr/>
        </p:nvSpPr>
        <p:spPr>
          <a:xfrm>
            <a:off x="782742" y="5196450"/>
            <a:ext cx="382907" cy="438890"/>
          </a:xfrm>
          <a:custGeom>
            <a:avLst/>
            <a:gdLst>
              <a:gd name="connsiteX0" fmla="*/ 191705 w 382907"/>
              <a:gd name="connsiteY0" fmla="*/ 404386 h 438890"/>
              <a:gd name="connsiteX1" fmla="*/ 34387 w 382907"/>
              <a:gd name="connsiteY1" fmla="*/ 247158 h 438890"/>
              <a:gd name="connsiteX2" fmla="*/ 191615 w 382907"/>
              <a:gd name="connsiteY2" fmla="*/ 89839 h 438890"/>
              <a:gd name="connsiteX3" fmla="*/ 348934 w 382907"/>
              <a:gd name="connsiteY3" fmla="*/ 247068 h 438890"/>
              <a:gd name="connsiteX4" fmla="*/ 348934 w 382907"/>
              <a:gd name="connsiteY4" fmla="*/ 247113 h 438890"/>
              <a:gd name="connsiteX5" fmla="*/ 192222 w 382907"/>
              <a:gd name="connsiteY5" fmla="*/ 404386 h 438890"/>
              <a:gd name="connsiteX6" fmla="*/ 191705 w 382907"/>
              <a:gd name="connsiteY6" fmla="*/ 404386 h 438890"/>
              <a:gd name="connsiteX7" fmla="*/ 324788 w 382907"/>
              <a:gd name="connsiteY7" fmla="*/ 110060 h 438890"/>
              <a:gd name="connsiteX8" fmla="*/ 341634 w 382907"/>
              <a:gd name="connsiteY8" fmla="*/ 93214 h 438890"/>
              <a:gd name="connsiteX9" fmla="*/ 341072 w 382907"/>
              <a:gd name="connsiteY9" fmla="*/ 69630 h 438890"/>
              <a:gd name="connsiteX10" fmla="*/ 317488 w 382907"/>
              <a:gd name="connsiteY10" fmla="*/ 69068 h 438890"/>
              <a:gd name="connsiteX11" fmla="*/ 298396 w 382907"/>
              <a:gd name="connsiteY11" fmla="*/ 88722 h 438890"/>
              <a:gd name="connsiteX12" fmla="*/ 208551 w 382907"/>
              <a:gd name="connsiteY12" fmla="*/ 57276 h 438890"/>
              <a:gd name="connsiteX13" fmla="*/ 208551 w 382907"/>
              <a:gd name="connsiteY13" fmla="*/ 33692 h 438890"/>
              <a:gd name="connsiteX14" fmla="*/ 259089 w 382907"/>
              <a:gd name="connsiteY14" fmla="*/ 33692 h 438890"/>
              <a:gd name="connsiteX15" fmla="*/ 259089 w 382907"/>
              <a:gd name="connsiteY15" fmla="*/ 0 h 438890"/>
              <a:gd name="connsiteX16" fmla="*/ 124322 w 382907"/>
              <a:gd name="connsiteY16" fmla="*/ 0 h 438890"/>
              <a:gd name="connsiteX17" fmla="*/ 124322 w 382907"/>
              <a:gd name="connsiteY17" fmla="*/ 33692 h 438890"/>
              <a:gd name="connsiteX18" fmla="*/ 174859 w 382907"/>
              <a:gd name="connsiteY18" fmla="*/ 33692 h 438890"/>
              <a:gd name="connsiteX19" fmla="*/ 174859 w 382907"/>
              <a:gd name="connsiteY19" fmla="*/ 56715 h 438890"/>
              <a:gd name="connsiteX20" fmla="*/ 732 w 382907"/>
              <a:gd name="connsiteY20" fmla="*/ 264031 h 438890"/>
              <a:gd name="connsiteX21" fmla="*/ 208048 w 382907"/>
              <a:gd name="connsiteY21" fmla="*/ 438159 h 438890"/>
              <a:gd name="connsiteX22" fmla="*/ 382176 w 382907"/>
              <a:gd name="connsiteY22" fmla="*/ 230842 h 438890"/>
              <a:gd name="connsiteX23" fmla="*/ 324788 w 382907"/>
              <a:gd name="connsiteY23" fmla="*/ 110060 h 43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2907" h="438890">
                <a:moveTo>
                  <a:pt x="191705" y="404386"/>
                </a:moveTo>
                <a:cubicBezTo>
                  <a:pt x="104845" y="404411"/>
                  <a:pt x="34412" y="334017"/>
                  <a:pt x="34387" y="247158"/>
                </a:cubicBezTo>
                <a:cubicBezTo>
                  <a:pt x="34362" y="160298"/>
                  <a:pt x="104756" y="89864"/>
                  <a:pt x="191615" y="89839"/>
                </a:cubicBezTo>
                <a:cubicBezTo>
                  <a:pt x="278475" y="89815"/>
                  <a:pt x="348909" y="160208"/>
                  <a:pt x="348934" y="247068"/>
                </a:cubicBezTo>
                <a:cubicBezTo>
                  <a:pt x="348934" y="247083"/>
                  <a:pt x="348934" y="247097"/>
                  <a:pt x="348934" y="247113"/>
                </a:cubicBezTo>
                <a:cubicBezTo>
                  <a:pt x="349089" y="333817"/>
                  <a:pt x="278926" y="404231"/>
                  <a:pt x="192222" y="404386"/>
                </a:cubicBezTo>
                <a:cubicBezTo>
                  <a:pt x="192050" y="404386"/>
                  <a:pt x="191878" y="404386"/>
                  <a:pt x="191705" y="404386"/>
                </a:cubicBezTo>
                <a:close/>
                <a:moveTo>
                  <a:pt x="324788" y="110060"/>
                </a:moveTo>
                <a:lnTo>
                  <a:pt x="341634" y="93214"/>
                </a:lnTo>
                <a:cubicBezTo>
                  <a:pt x="347928" y="86522"/>
                  <a:pt x="347678" y="76014"/>
                  <a:pt x="341072" y="69630"/>
                </a:cubicBezTo>
                <a:cubicBezTo>
                  <a:pt x="334571" y="63295"/>
                  <a:pt x="324283" y="63049"/>
                  <a:pt x="317488" y="69068"/>
                </a:cubicBezTo>
                <a:lnTo>
                  <a:pt x="298396" y="88722"/>
                </a:lnTo>
                <a:cubicBezTo>
                  <a:pt x="271682" y="70624"/>
                  <a:pt x="240720" y="59787"/>
                  <a:pt x="208551" y="57276"/>
                </a:cubicBezTo>
                <a:lnTo>
                  <a:pt x="208551" y="33692"/>
                </a:lnTo>
                <a:lnTo>
                  <a:pt x="259089" y="33692"/>
                </a:lnTo>
                <a:lnTo>
                  <a:pt x="259089" y="0"/>
                </a:lnTo>
                <a:lnTo>
                  <a:pt x="124322" y="0"/>
                </a:lnTo>
                <a:lnTo>
                  <a:pt x="124322" y="33692"/>
                </a:lnTo>
                <a:lnTo>
                  <a:pt x="174859" y="33692"/>
                </a:lnTo>
                <a:lnTo>
                  <a:pt x="174859" y="56715"/>
                </a:lnTo>
                <a:cubicBezTo>
                  <a:pt x="69526" y="65879"/>
                  <a:pt x="-8433" y="158699"/>
                  <a:pt x="732" y="264031"/>
                </a:cubicBezTo>
                <a:cubicBezTo>
                  <a:pt x="9897" y="369364"/>
                  <a:pt x="102716" y="447323"/>
                  <a:pt x="208048" y="438159"/>
                </a:cubicBezTo>
                <a:cubicBezTo>
                  <a:pt x="313381" y="428993"/>
                  <a:pt x="391341" y="336175"/>
                  <a:pt x="382176" y="230842"/>
                </a:cubicBezTo>
                <a:cubicBezTo>
                  <a:pt x="378187" y="184992"/>
                  <a:pt x="357814" y="142114"/>
                  <a:pt x="324788" y="110060"/>
                </a:cubicBezTo>
                <a:close/>
              </a:path>
            </a:pathLst>
          </a:custGeom>
          <a:solidFill>
            <a:srgbClr val="FA186E"/>
          </a:solidFill>
          <a:ln w="5556" cap="flat">
            <a:noFill/>
            <a:prstDash val="solid"/>
            <a:miter/>
          </a:ln>
        </p:spPr>
        <p:txBody>
          <a:bodyPr rtlCol="0" anchor="ctr"/>
          <a:lstStyle/>
          <a:p>
            <a:endParaRPr lang="ja-JP" altLang="en-US"/>
          </a:p>
        </p:txBody>
      </p:sp>
      <p:sp>
        <p:nvSpPr>
          <p:cNvPr id="12" name="フリーフォーム: 図形 11">
            <a:extLst>
              <a:ext uri="{FF2B5EF4-FFF2-40B4-BE49-F238E27FC236}">
                <a16:creationId xmlns:a16="http://schemas.microsoft.com/office/drawing/2014/main" id="{1C35C4A3-39CA-473E-A60A-D3EDB8274820}"/>
              </a:ext>
            </a:extLst>
          </p:cNvPr>
          <p:cNvSpPr/>
          <p:nvPr/>
        </p:nvSpPr>
        <p:spPr>
          <a:xfrm>
            <a:off x="974436" y="5308711"/>
            <a:ext cx="134767" cy="134767"/>
          </a:xfrm>
          <a:custGeom>
            <a:avLst/>
            <a:gdLst>
              <a:gd name="connsiteX0" fmla="*/ 134767 w 134767"/>
              <a:gd name="connsiteY0" fmla="*/ 134767 h 134767"/>
              <a:gd name="connsiteX1" fmla="*/ 0 w 134767"/>
              <a:gd name="connsiteY1" fmla="*/ 0 h 134767"/>
              <a:gd name="connsiteX2" fmla="*/ 0 w 134767"/>
              <a:gd name="connsiteY2" fmla="*/ 134767 h 134767"/>
            </a:gdLst>
            <a:ahLst/>
            <a:cxnLst>
              <a:cxn ang="0">
                <a:pos x="connsiteX0" y="connsiteY0"/>
              </a:cxn>
              <a:cxn ang="0">
                <a:pos x="connsiteX1" y="connsiteY1"/>
              </a:cxn>
              <a:cxn ang="0">
                <a:pos x="connsiteX2" y="connsiteY2"/>
              </a:cxn>
            </a:cxnLst>
            <a:rect l="l" t="t" r="r" b="b"/>
            <a:pathLst>
              <a:path w="134767" h="134767">
                <a:moveTo>
                  <a:pt x="134767" y="134767"/>
                </a:moveTo>
                <a:cubicBezTo>
                  <a:pt x="134681" y="60373"/>
                  <a:pt x="74394" y="86"/>
                  <a:pt x="0" y="0"/>
                </a:cubicBezTo>
                <a:lnTo>
                  <a:pt x="0" y="134767"/>
                </a:lnTo>
                <a:close/>
              </a:path>
            </a:pathLst>
          </a:custGeom>
          <a:solidFill>
            <a:srgbClr val="FA186E"/>
          </a:solidFill>
          <a:ln w="5556" cap="flat">
            <a:noFill/>
            <a:prstDash val="solid"/>
            <a:miter/>
          </a:ln>
        </p:spPr>
        <p:txBody>
          <a:bodyPr rtlCol="0" anchor="ctr"/>
          <a:lstStyle/>
          <a:p>
            <a:endParaRPr lang="ja-JP" altLang="en-US"/>
          </a:p>
        </p:txBody>
      </p:sp>
      <p:sp>
        <p:nvSpPr>
          <p:cNvPr id="9" name="テキスト ボックス 8">
            <a:extLst>
              <a:ext uri="{FF2B5EF4-FFF2-40B4-BE49-F238E27FC236}">
                <a16:creationId xmlns:a16="http://schemas.microsoft.com/office/drawing/2014/main" id="{949240AA-DBC3-A502-77E3-144C3A5E2153}"/>
              </a:ext>
            </a:extLst>
          </p:cNvPr>
          <p:cNvSpPr txBox="1"/>
          <p:nvPr/>
        </p:nvSpPr>
        <p:spPr>
          <a:xfrm>
            <a:off x="5748419" y="5366551"/>
            <a:ext cx="2643740" cy="804900"/>
          </a:xfrm>
          <a:prstGeom prst="rect">
            <a:avLst/>
          </a:prstGeom>
          <a:noFill/>
          <a:ln>
            <a:noFill/>
          </a:ln>
        </p:spPr>
        <p:txBody>
          <a:bodyPr wrap="square">
            <a:spAutoFit/>
          </a:bodyPr>
          <a:lstStyle/>
          <a:p>
            <a:pPr defTabSz="1219170">
              <a:lnSpc>
                <a:spcPts val="1400"/>
              </a:lnSpc>
              <a:buClr>
                <a:srgbClr val="000000"/>
              </a:buClr>
            </a:pPr>
            <a:r>
              <a:rPr kumimoji="0" lang="ja-JP" altLang="en-US" sz="1100" b="1" kern="0">
                <a:solidFill>
                  <a:srgbClr val="000000"/>
                </a:solidFill>
                <a:latin typeface="游ゴシック" panose="020B0400000000000000" pitchFamily="50" charset="-128"/>
                <a:ea typeface="游ゴシック" panose="020B0400000000000000" pitchFamily="50" charset="-128"/>
                <a:cs typeface="Arial"/>
                <a:sym typeface="Arial"/>
              </a:rPr>
              <a:t>・熟読ユーザーの閲読ジャンル</a:t>
            </a:r>
            <a:endParaRPr kumimoji="0" lang="en-US" altLang="ja-JP" sz="1100" b="1" kern="0">
              <a:solidFill>
                <a:srgbClr val="000000"/>
              </a:solidFill>
              <a:latin typeface="游ゴシック" panose="020B0400000000000000" pitchFamily="50" charset="-128"/>
              <a:ea typeface="游ゴシック" panose="020B0400000000000000" pitchFamily="50" charset="-128"/>
              <a:cs typeface="Arial"/>
              <a:sym typeface="Arial"/>
            </a:endParaRPr>
          </a:p>
          <a:p>
            <a:pPr defTabSz="1219170">
              <a:lnSpc>
                <a:spcPts val="1400"/>
              </a:lnSpc>
              <a:buClr>
                <a:srgbClr val="000000"/>
              </a:buClr>
            </a:pPr>
            <a:r>
              <a:rPr kumimoji="0" lang="ja-JP" altLang="en-US" sz="1100" b="1" kern="0">
                <a:solidFill>
                  <a:srgbClr val="000000"/>
                </a:solidFill>
                <a:latin typeface="游ゴシック" panose="020B0400000000000000" pitchFamily="50" charset="-128"/>
                <a:ea typeface="游ゴシック" panose="020B0400000000000000" pitchFamily="50" charset="-128"/>
                <a:cs typeface="Arial"/>
                <a:sym typeface="Arial"/>
              </a:rPr>
              <a:t>・熟読ユーザーの閲読記事サマリ</a:t>
            </a:r>
          </a:p>
          <a:p>
            <a:pPr defTabSz="1219170">
              <a:lnSpc>
                <a:spcPts val="1400"/>
              </a:lnSpc>
              <a:buClr>
                <a:srgbClr val="000000"/>
              </a:buClr>
            </a:pPr>
            <a:r>
              <a:rPr kumimoji="0" lang="ja-JP" altLang="en-US" sz="1100" b="1" kern="0">
                <a:solidFill>
                  <a:srgbClr val="000000"/>
                </a:solidFill>
                <a:latin typeface="游ゴシック" panose="020B0400000000000000" pitchFamily="50" charset="-128"/>
                <a:ea typeface="游ゴシック" panose="020B0400000000000000" pitchFamily="50" charset="-128"/>
                <a:cs typeface="Arial"/>
                <a:sym typeface="Arial"/>
              </a:rPr>
              <a:t>・上位５ジャンルの閲読記事詳細</a:t>
            </a:r>
            <a:endParaRPr kumimoji="0" lang="en-US" altLang="ja-JP" sz="1100" b="1" kern="0">
              <a:solidFill>
                <a:srgbClr val="000000"/>
              </a:solidFill>
              <a:latin typeface="游ゴシック" panose="020B0400000000000000" pitchFamily="50" charset="-128"/>
              <a:ea typeface="游ゴシック" panose="020B0400000000000000" pitchFamily="50" charset="-128"/>
              <a:cs typeface="Arial"/>
              <a:sym typeface="Arial"/>
            </a:endParaRPr>
          </a:p>
          <a:p>
            <a:pPr defTabSz="1219170">
              <a:lnSpc>
                <a:spcPts val="1400"/>
              </a:lnSpc>
              <a:buClr>
                <a:srgbClr val="000000"/>
              </a:buClr>
            </a:pPr>
            <a:r>
              <a:rPr kumimoji="0" lang="ja-JP" altLang="en-US" sz="1100" b="1" kern="0">
                <a:solidFill>
                  <a:srgbClr val="000000"/>
                </a:solidFill>
                <a:latin typeface="游ゴシック" panose="020B0400000000000000" pitchFamily="50" charset="-128"/>
                <a:ea typeface="游ゴシック" panose="020B0400000000000000" pitchFamily="50" charset="-128"/>
                <a:cs typeface="Arial"/>
                <a:sym typeface="Arial"/>
              </a:rPr>
              <a:t>・年齢性別の特徴</a:t>
            </a:r>
          </a:p>
        </p:txBody>
      </p:sp>
      <p:sp>
        <p:nvSpPr>
          <p:cNvPr id="13" name="Google Shape;442;p31">
            <a:extLst>
              <a:ext uri="{FF2B5EF4-FFF2-40B4-BE49-F238E27FC236}">
                <a16:creationId xmlns:a16="http://schemas.microsoft.com/office/drawing/2014/main" id="{C5A22797-81A3-0FB9-6650-52C75E1E433B}"/>
              </a:ext>
            </a:extLst>
          </p:cNvPr>
          <p:cNvSpPr/>
          <p:nvPr/>
        </p:nvSpPr>
        <p:spPr>
          <a:xfrm>
            <a:off x="3243691" y="2613032"/>
            <a:ext cx="8493123"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分析・レポート</a:t>
            </a:r>
          </a:p>
        </p:txBody>
      </p:sp>
      <p:sp>
        <p:nvSpPr>
          <p:cNvPr id="14" name="Google Shape;207;p2">
            <a:extLst>
              <a:ext uri="{FF2B5EF4-FFF2-40B4-BE49-F238E27FC236}">
                <a16:creationId xmlns:a16="http://schemas.microsoft.com/office/drawing/2014/main" id="{50BF7BF6-871F-8701-EC7D-FC36445B4A31}"/>
              </a:ext>
            </a:extLst>
          </p:cNvPr>
          <p:cNvSpPr txBox="1"/>
          <p:nvPr/>
        </p:nvSpPr>
        <p:spPr>
          <a:xfrm>
            <a:off x="8753340" y="4567211"/>
            <a:ext cx="3103969" cy="1261517"/>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配信終了後、レポートを提出。</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熟読したユーザーとしなかったユーザーを比較し、</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会員属性にくわえて過去半年間の記事閲読行動を分析します。</a:t>
            </a:r>
            <a:r>
              <a:rPr lang="ja-JP" altLang="en-US" sz="900">
                <a:latin typeface="+mn-ea"/>
              </a:rPr>
              <a:t>流入経路別</a:t>
            </a:r>
            <a:r>
              <a:rPr kumimoji="0" lang="ja-JP" altLang="en-US" sz="900" kern="0">
                <a:solidFill>
                  <a:srgbClr val="000000"/>
                </a:solidFill>
                <a:latin typeface="+mn-ea"/>
                <a:cs typeface="Meiryo"/>
                <a:sym typeface="Meiryo"/>
              </a:rPr>
              <a:t>など複数の集計軸を設けることはできません。</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左のレポートはサンプルです。</a:t>
            </a:r>
          </a:p>
        </p:txBody>
      </p:sp>
      <p:graphicFrame>
        <p:nvGraphicFramePr>
          <p:cNvPr id="15" name="表 29">
            <a:extLst>
              <a:ext uri="{FF2B5EF4-FFF2-40B4-BE49-F238E27FC236}">
                <a16:creationId xmlns:a16="http://schemas.microsoft.com/office/drawing/2014/main" id="{65056B70-1FB5-0125-76F1-272BA1090334}"/>
              </a:ext>
            </a:extLst>
          </p:cNvPr>
          <p:cNvGraphicFramePr>
            <a:graphicFrameLocks noGrp="1"/>
          </p:cNvGraphicFramePr>
          <p:nvPr/>
        </p:nvGraphicFramePr>
        <p:xfrm>
          <a:off x="8795105" y="3725366"/>
          <a:ext cx="2941709" cy="750262"/>
        </p:xfrm>
        <a:graphic>
          <a:graphicData uri="http://schemas.openxmlformats.org/drawingml/2006/table">
            <a:tbl>
              <a:tblPr firstRow="1" bandRow="1"/>
              <a:tblGrid>
                <a:gridCol w="615751">
                  <a:extLst>
                    <a:ext uri="{9D8B030D-6E8A-4147-A177-3AD203B41FA5}">
                      <a16:colId xmlns:a16="http://schemas.microsoft.com/office/drawing/2014/main" val="4187835780"/>
                    </a:ext>
                  </a:extLst>
                </a:gridCol>
                <a:gridCol w="2325958">
                  <a:extLst>
                    <a:ext uri="{9D8B030D-6E8A-4147-A177-3AD203B41FA5}">
                      <a16:colId xmlns:a16="http://schemas.microsoft.com/office/drawing/2014/main" val="1820671097"/>
                    </a:ext>
                  </a:extLst>
                </a:gridCol>
              </a:tblGrid>
              <a:tr h="33777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1248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集計表（</a:t>
                      </a:r>
                      <a:r>
                        <a:rPr lang="en-US" altLang="ja-JP" sz="1100" b="0">
                          <a:latin typeface="游ゴシック" panose="020B0400000000000000" pitchFamily="50" charset="-128"/>
                          <a:ea typeface="游ゴシック" panose="020B0400000000000000" pitchFamily="50" charset="-128"/>
                        </a:rPr>
                        <a:t>Excel</a:t>
                      </a:r>
                      <a:r>
                        <a:rPr lang="ja-JP" altLang="en-US" sz="1100" b="0">
                          <a:latin typeface="游ゴシック" panose="020B0400000000000000" pitchFamily="50" charset="-128"/>
                          <a:ea typeface="游ゴシック" panose="020B0400000000000000" pitchFamily="50" charset="-128"/>
                        </a:rPr>
                        <a:t>形式）</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pic>
        <p:nvPicPr>
          <p:cNvPr id="16" name="Picture 2">
            <a:extLst>
              <a:ext uri="{FF2B5EF4-FFF2-40B4-BE49-F238E27FC236}">
                <a16:creationId xmlns:a16="http://schemas.microsoft.com/office/drawing/2014/main" id="{56D0E1C4-5909-141D-04E9-58FC7A98F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972" y="4818827"/>
            <a:ext cx="2207827" cy="12131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CA58A24E-356E-10CA-EC99-9C37C80A70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189"/>
          <a:stretch/>
        </p:blipFill>
        <p:spPr bwMode="auto">
          <a:xfrm>
            <a:off x="4096611" y="3899025"/>
            <a:ext cx="1651808" cy="8630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表 29">
            <a:extLst>
              <a:ext uri="{FF2B5EF4-FFF2-40B4-BE49-F238E27FC236}">
                <a16:creationId xmlns:a16="http://schemas.microsoft.com/office/drawing/2014/main" id="{979A1C84-1C2E-3D17-E85D-BBFE7A6C340F}"/>
              </a:ext>
            </a:extLst>
          </p:cNvPr>
          <p:cNvGraphicFramePr>
            <a:graphicFrameLocks noGrp="1"/>
          </p:cNvGraphicFramePr>
          <p:nvPr/>
        </p:nvGraphicFramePr>
        <p:xfrm>
          <a:off x="5851062" y="3897524"/>
          <a:ext cx="2541097" cy="1401342"/>
        </p:xfrm>
        <a:graphic>
          <a:graphicData uri="http://schemas.openxmlformats.org/drawingml/2006/table">
            <a:tbl>
              <a:tblPr firstRow="1" bandRow="1">
                <a:tableStyleId>{69012ECD-51FC-41F1-AA8D-1B2483CD663E}</a:tableStyleId>
              </a:tblPr>
              <a:tblGrid>
                <a:gridCol w="2541097">
                  <a:extLst>
                    <a:ext uri="{9D8B030D-6E8A-4147-A177-3AD203B41FA5}">
                      <a16:colId xmlns:a16="http://schemas.microsoft.com/office/drawing/2014/main" val="4187835780"/>
                    </a:ext>
                  </a:extLst>
                </a:gridCol>
              </a:tblGrid>
              <a:tr h="231048">
                <a:tc>
                  <a:txBody>
                    <a:bodyPr/>
                    <a:lstStyle/>
                    <a:p>
                      <a:pPr marL="0" marR="0" lvl="0" indent="0" algn="ctr" rtl="0">
                        <a:lnSpc>
                          <a:spcPct val="100000"/>
                        </a:lnSpc>
                        <a:spcBef>
                          <a:spcPts val="0"/>
                        </a:spcBef>
                        <a:spcAft>
                          <a:spcPts val="0"/>
                        </a:spcAft>
                        <a:buNone/>
                      </a:pPr>
                      <a:r>
                        <a:rPr lang="ja-JP" altLang="en-US" sz="1100" b="1" u="none" strike="noStrike" cap="none">
                          <a:solidFill>
                            <a:srgbClr val="FA186E"/>
                          </a:solidFill>
                          <a:sym typeface="Arial"/>
                        </a:rPr>
                        <a:t>例：熟読ユーザーの閲読記事上位</a:t>
                      </a:r>
                      <a:endParaRPr sz="1100" b="1" u="none" strike="noStrike" cap="none">
                        <a:solidFill>
                          <a:srgbClr val="FA186E"/>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solidFill>
                      <a:schemeClr val="bg1">
                        <a:lumMod val="95000"/>
                      </a:schemeClr>
                    </a:solidFill>
                  </a:tcPr>
                </a:tc>
                <a:extLst>
                  <a:ext uri="{0D108BD9-81ED-4DB2-BD59-A6C34878D82A}">
                    <a16:rowId xmlns:a16="http://schemas.microsoft.com/office/drawing/2014/main" val="1740026054"/>
                  </a:ext>
                </a:extLst>
              </a:tr>
              <a:tr h="390098">
                <a:tc>
                  <a:txBody>
                    <a:bodyPr/>
                    <a:lstStyle/>
                    <a:p>
                      <a:pPr rtl="0" fontAlgn="b"/>
                      <a:r>
                        <a:rPr lang="en-US" altLang="ja-JP" sz="900">
                          <a:solidFill>
                            <a:schemeClr val="tx1">
                              <a:lumMod val="85000"/>
                              <a:lumOff val="15000"/>
                            </a:schemeClr>
                          </a:solidFill>
                          <a:effectLst/>
                        </a:rPr>
                        <a:t>【</a:t>
                      </a:r>
                      <a:r>
                        <a:rPr lang="ja-JP" altLang="en-US" sz="900">
                          <a:solidFill>
                            <a:schemeClr val="tx1">
                              <a:lumMod val="85000"/>
                              <a:lumOff val="15000"/>
                            </a:schemeClr>
                          </a:solidFill>
                          <a:effectLst/>
                        </a:rPr>
                        <a:t>ランキング</a:t>
                      </a:r>
                      <a:r>
                        <a:rPr lang="en-US" altLang="ja-JP" sz="900">
                          <a:solidFill>
                            <a:schemeClr val="tx1">
                              <a:lumMod val="85000"/>
                              <a:lumOff val="15000"/>
                            </a:schemeClr>
                          </a:solidFill>
                          <a:effectLst/>
                        </a:rPr>
                        <a:t>】</a:t>
                      </a:r>
                      <a:r>
                        <a:rPr lang="ja-JP" altLang="en-US" sz="900">
                          <a:solidFill>
                            <a:schemeClr val="tx1">
                              <a:lumMod val="85000"/>
                              <a:lumOff val="15000"/>
                            </a:schemeClr>
                          </a:solidFill>
                          <a:effectLst/>
                        </a:rPr>
                        <a:t>国家公務員総合職・合格者数</a:t>
                      </a:r>
                      <a:r>
                        <a:rPr lang="en-US" altLang="ja-JP" sz="900">
                          <a:solidFill>
                            <a:schemeClr val="tx1">
                              <a:lumMod val="85000"/>
                              <a:lumOff val="15000"/>
                            </a:schemeClr>
                          </a:solidFill>
                          <a:effectLst/>
                        </a:rPr>
                        <a:t>1</a:t>
                      </a:r>
                      <a:r>
                        <a:rPr lang="ja-JP" altLang="en-US" sz="900">
                          <a:solidFill>
                            <a:schemeClr val="tx1">
                              <a:lumMod val="85000"/>
                              <a:lumOff val="15000"/>
                            </a:schemeClr>
                          </a:solidFill>
                          <a:effectLst/>
                        </a:rPr>
                        <a:t>位の大学は</a:t>
                      </a:r>
                      <a:r>
                        <a:rPr lang="en-US" altLang="ja-JP" sz="900">
                          <a:solidFill>
                            <a:schemeClr val="tx1">
                              <a:lumMod val="85000"/>
                              <a:lumOff val="15000"/>
                            </a:schemeClr>
                          </a:solidFill>
                          <a:effectLst/>
                        </a:rPr>
                        <a:t>? </a:t>
                      </a:r>
                      <a:r>
                        <a:rPr lang="ja-JP" altLang="en-US" sz="900">
                          <a:solidFill>
                            <a:schemeClr val="tx1">
                              <a:lumMod val="85000"/>
                              <a:lumOff val="15000"/>
                            </a:schemeClr>
                          </a:solidFill>
                          <a:effectLst/>
                        </a:rPr>
                        <a:t>私大や女性の割合も増加</a:t>
                      </a:r>
                    </a:p>
                  </a:txBody>
                  <a:tcPr marL="28575" marR="28575" marT="19050" marB="19050" anchor="b"/>
                </a:tc>
                <a:extLst>
                  <a:ext uri="{0D108BD9-81ED-4DB2-BD59-A6C34878D82A}">
                    <a16:rowId xmlns:a16="http://schemas.microsoft.com/office/drawing/2014/main" val="1653259581"/>
                  </a:ext>
                </a:extLst>
              </a:tr>
              <a:tr h="390098">
                <a:tc>
                  <a:txBody>
                    <a:bodyPr/>
                    <a:lstStyle/>
                    <a:p>
                      <a:pPr rtl="0" fontAlgn="b"/>
                      <a:r>
                        <a:rPr lang="ja-JP" altLang="en-US" sz="900">
                          <a:solidFill>
                            <a:schemeClr val="tx1">
                              <a:lumMod val="85000"/>
                              <a:lumOff val="15000"/>
                            </a:schemeClr>
                          </a:solidFill>
                          <a:effectLst/>
                        </a:rPr>
                        <a:t>ドジャース、大谷選手通訳の水原一平氏の解雇認める 違法賭博関与か</a:t>
                      </a:r>
                      <a:r>
                        <a:rPr lang="en-US" altLang="ja-JP" sz="900">
                          <a:solidFill>
                            <a:schemeClr val="tx1">
                              <a:lumMod val="85000"/>
                              <a:lumOff val="15000"/>
                            </a:schemeClr>
                          </a:solidFill>
                          <a:effectLst/>
                        </a:rPr>
                        <a:t>:</a:t>
                      </a:r>
                      <a:r>
                        <a:rPr lang="ja-JP" altLang="en-US" sz="900">
                          <a:solidFill>
                            <a:schemeClr val="tx1">
                              <a:lumMod val="85000"/>
                              <a:lumOff val="15000"/>
                            </a:schemeClr>
                          </a:solidFill>
                          <a:effectLst/>
                        </a:rPr>
                        <a:t>朝日新聞デジタル</a:t>
                      </a:r>
                    </a:p>
                  </a:txBody>
                  <a:tcPr marL="28575" marR="28575" marT="19050" marB="19050" anchor="b"/>
                </a:tc>
                <a:extLst>
                  <a:ext uri="{0D108BD9-81ED-4DB2-BD59-A6C34878D82A}">
                    <a16:rowId xmlns:a16="http://schemas.microsoft.com/office/drawing/2014/main" val="197280013"/>
                  </a:ext>
                </a:extLst>
              </a:tr>
              <a:tr h="390098">
                <a:tc>
                  <a:txBody>
                    <a:bodyPr/>
                    <a:lstStyle/>
                    <a:p>
                      <a:pPr rtl="0" fontAlgn="b"/>
                      <a:r>
                        <a:rPr lang="ja-JP" altLang="en-US" sz="900">
                          <a:solidFill>
                            <a:schemeClr val="tx1">
                              <a:lumMod val="85000"/>
                              <a:lumOff val="15000"/>
                            </a:schemeClr>
                          </a:solidFill>
                          <a:effectLst/>
                        </a:rPr>
                        <a:t>「ラグジュアリー</a:t>
                      </a:r>
                      <a:r>
                        <a:rPr lang="en-US" altLang="ja-JP" sz="900">
                          <a:solidFill>
                            <a:schemeClr val="tx1">
                              <a:lumMod val="85000"/>
                              <a:lumOff val="15000"/>
                            </a:schemeClr>
                          </a:solidFill>
                          <a:effectLst/>
                        </a:rPr>
                        <a:t>×</a:t>
                      </a:r>
                      <a:r>
                        <a:rPr lang="ja-JP" altLang="en-US" sz="900">
                          <a:solidFill>
                            <a:schemeClr val="tx1">
                              <a:lumMod val="85000"/>
                              <a:lumOff val="15000"/>
                            </a:schemeClr>
                          </a:solidFill>
                          <a:effectLst/>
                        </a:rPr>
                        <a:t>サステナビリティ」が生み出す帝国ホテルの新しい価値</a:t>
                      </a:r>
                    </a:p>
                  </a:txBody>
                  <a:tcPr marL="28575" marR="28575" marT="19050" marB="19050" anchor="b"/>
                </a:tc>
                <a:extLst>
                  <a:ext uri="{0D108BD9-81ED-4DB2-BD59-A6C34878D82A}">
                    <a16:rowId xmlns:a16="http://schemas.microsoft.com/office/drawing/2014/main" val="2188681967"/>
                  </a:ext>
                </a:extLst>
              </a:tr>
            </a:tbl>
          </a:graphicData>
        </a:graphic>
      </p:graphicFrame>
      <p:pic>
        <p:nvPicPr>
          <p:cNvPr id="19" name="Picture 6">
            <a:extLst>
              <a:ext uri="{FF2B5EF4-FFF2-40B4-BE49-F238E27FC236}">
                <a16:creationId xmlns:a16="http://schemas.microsoft.com/office/drawing/2014/main" id="{E0664A3C-E638-1E27-5E96-72D8D2918C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3889" y="3883884"/>
            <a:ext cx="795329" cy="762315"/>
          </a:xfrm>
          <a:prstGeom prst="rect">
            <a:avLst/>
          </a:prstGeom>
          <a:noFill/>
          <a:extLst>
            <a:ext uri="{909E8E84-426E-40DD-AFC4-6F175D3DCCD1}">
              <a14:hiddenFill xmlns:a14="http://schemas.microsoft.com/office/drawing/2010/main">
                <a:solidFill>
                  <a:srgbClr val="FFFFFF"/>
                </a:solidFill>
              </a14:hiddenFill>
            </a:ext>
          </a:extLst>
        </p:spPr>
      </p:pic>
      <p:sp>
        <p:nvSpPr>
          <p:cNvPr id="11" name="スライド番号プレースホルダー 5">
            <a:extLst>
              <a:ext uri="{FF2B5EF4-FFF2-40B4-BE49-F238E27FC236}">
                <a16:creationId xmlns:a16="http://schemas.microsoft.com/office/drawing/2014/main" id="{84438577-0414-C169-DCB3-34FE8F36D9B2}"/>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17</a:t>
            </a:fld>
            <a:endParaRPr lang="ja-JP" altLang="en-US"/>
          </a:p>
        </p:txBody>
      </p:sp>
      <p:sp>
        <p:nvSpPr>
          <p:cNvPr id="7" name="テキスト ボックス 20">
            <a:extLst>
              <a:ext uri="{FF2B5EF4-FFF2-40B4-BE49-F238E27FC236}">
                <a16:creationId xmlns:a16="http://schemas.microsoft.com/office/drawing/2014/main" id="{540DA819-015B-8EB6-FA52-0990566C1C8A}"/>
              </a:ext>
            </a:extLst>
          </p:cNvPr>
          <p:cNvSpPr txBox="1"/>
          <p:nvPr/>
        </p:nvSpPr>
        <p:spPr>
          <a:xfrm>
            <a:off x="10347090" y="6552025"/>
            <a:ext cx="1505134"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8" name="Google Shape;208;p2">
            <a:extLst>
              <a:ext uri="{FF2B5EF4-FFF2-40B4-BE49-F238E27FC236}">
                <a16:creationId xmlns:a16="http://schemas.microsoft.com/office/drawing/2014/main" id="{777E4DB8-3740-3206-C10E-6F6CC505D2FD}"/>
              </a:ext>
            </a:extLst>
          </p:cNvPr>
          <p:cNvSpPr txBox="1"/>
          <p:nvPr/>
        </p:nvSpPr>
        <p:spPr>
          <a:xfrm>
            <a:off x="6088047" y="6509295"/>
            <a:ext cx="4723740" cy="299818"/>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一部媒体で実施できない場合がございます。詳細は担当者までご相談ください。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10" name="Google Shape;303;p25">
            <a:extLst>
              <a:ext uri="{FF2B5EF4-FFF2-40B4-BE49-F238E27FC236}">
                <a16:creationId xmlns:a16="http://schemas.microsoft.com/office/drawing/2014/main" id="{FE919A8F-961A-D06C-328D-89319A88FFE3}"/>
              </a:ext>
            </a:extLst>
          </p:cNvPr>
          <p:cNvSpPr/>
          <p:nvPr/>
        </p:nvSpPr>
        <p:spPr>
          <a:xfrm>
            <a:off x="444121" y="2975717"/>
            <a:ext cx="2639701" cy="562308"/>
          </a:xfrm>
          <a:prstGeom prst="roundRect">
            <a:avLst>
              <a:gd name="adj" fmla="val 0"/>
            </a:avLst>
          </a:prstGeom>
          <a:solidFill>
            <a:schemeClr val="accent1">
              <a:lumMod val="20000"/>
              <a:lumOff val="80000"/>
            </a:schemeClr>
          </a:solidFill>
          <a:ln>
            <a:noFill/>
          </a:ln>
        </p:spPr>
        <p:txBody>
          <a:bodyPr spcFirstLastPara="1" wrap="none" lIns="0" tIns="24000" rIns="0" bIns="0" anchor="ctr" anchorCtr="0">
            <a:noAutofit/>
          </a:bodyPr>
          <a:lstStyle/>
          <a:p>
            <a:pPr algn="ctr" defTabSz="914377">
              <a:lnSpc>
                <a:spcPct val="150000"/>
              </a:lnSpc>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sym typeface="Zen Kaku Gothic New"/>
              </a:rPr>
              <a:t>熟読ユーザーを抽出</a:t>
            </a:r>
            <a:endParaRPr kumimoji="0" lang="en-US" altLang="ja-JP" sz="1050" b="1" kern="0">
              <a:solidFill>
                <a:srgbClr val="FA186E"/>
              </a:solidFill>
              <a:latin typeface="游ゴシック" panose="020B0400000000000000" pitchFamily="50" charset="-128"/>
              <a:ea typeface="游ゴシック" panose="020B0400000000000000" pitchFamily="50" charset="-128"/>
              <a:sym typeface="Zen Kaku Gothic New"/>
            </a:endParaRPr>
          </a:p>
          <a:p>
            <a:pPr algn="ctr" defTabSz="914377">
              <a:lnSpc>
                <a:spcPct val="150000"/>
              </a:lnSpc>
              <a:buClr>
                <a:srgbClr val="000000"/>
              </a:buClr>
            </a:pPr>
            <a:r>
              <a:rPr kumimoji="0" lang="en-US" altLang="ja-JP" sz="1050" b="1" kern="0">
                <a:solidFill>
                  <a:srgbClr val="FA186E"/>
                </a:solidFill>
                <a:latin typeface="游ゴシック" panose="020B0400000000000000" pitchFamily="50" charset="-128"/>
                <a:ea typeface="游ゴシック" panose="020B0400000000000000" pitchFamily="50" charset="-128"/>
                <a:sym typeface="Zen Kaku Gothic New"/>
              </a:rPr>
              <a:t>A-TANK DMP</a:t>
            </a:r>
            <a:r>
              <a:rPr kumimoji="0" lang="ja-JP" altLang="en-US" sz="1050" b="1" kern="0">
                <a:solidFill>
                  <a:srgbClr val="FA186E"/>
                </a:solidFill>
                <a:latin typeface="游ゴシック" panose="020B0400000000000000" pitchFamily="50" charset="-128"/>
                <a:ea typeface="游ゴシック" panose="020B0400000000000000" pitchFamily="50" charset="-128"/>
                <a:sym typeface="Zen Kaku Gothic New"/>
              </a:rPr>
              <a:t>の過去の行動履歴を分析</a:t>
            </a:r>
            <a:endParaRPr kumimoji="1" lang="ja-JP" altLang="en-US" sz="1050" b="1">
              <a:solidFill>
                <a:srgbClr val="FA186E"/>
              </a:solidFill>
            </a:endParaRPr>
          </a:p>
        </p:txBody>
      </p:sp>
      <p:sp>
        <p:nvSpPr>
          <p:cNvPr id="21" name="Google Shape;303;p25">
            <a:extLst>
              <a:ext uri="{FF2B5EF4-FFF2-40B4-BE49-F238E27FC236}">
                <a16:creationId xmlns:a16="http://schemas.microsoft.com/office/drawing/2014/main" id="{2F3CC76D-D3A8-CD66-E273-B3DC7189D6AE}"/>
              </a:ext>
            </a:extLst>
          </p:cNvPr>
          <p:cNvSpPr/>
          <p:nvPr/>
        </p:nvSpPr>
        <p:spPr>
          <a:xfrm>
            <a:off x="3243691" y="2970110"/>
            <a:ext cx="8493123" cy="562308"/>
          </a:xfrm>
          <a:prstGeom prst="roundRect">
            <a:avLst>
              <a:gd name="adj" fmla="val 0"/>
            </a:avLst>
          </a:prstGeom>
          <a:solidFill>
            <a:schemeClr val="accent1">
              <a:lumMod val="20000"/>
              <a:lumOff val="80000"/>
            </a:schemeClr>
          </a:solidFill>
          <a:ln>
            <a:noFill/>
          </a:ln>
        </p:spPr>
        <p:txBody>
          <a:bodyPr spcFirstLastPara="1" wrap="none" lIns="0" tIns="24000" rIns="0" bIns="0" anchor="ctr" anchorCtr="0">
            <a:noAutofit/>
          </a:bodyPr>
          <a:lstStyle/>
          <a:p>
            <a:pPr algn="ctr" defTabSz="1219170">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熟読したユーザーとしなかったユーザーを比較し、</a:t>
            </a:r>
            <a:endParaRPr kumimoji="0" lang="en-US" altLang="ja-JP"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endParaRPr>
          </a:p>
          <a:p>
            <a:pPr algn="ctr" defTabSz="1219170">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会員属性にくわえて過去半年間の記事閲読行動を分析します。</a:t>
            </a:r>
          </a:p>
        </p:txBody>
      </p:sp>
      <p:sp>
        <p:nvSpPr>
          <p:cNvPr id="24" name="テキスト ボックス 23">
            <a:extLst>
              <a:ext uri="{FF2B5EF4-FFF2-40B4-BE49-F238E27FC236}">
                <a16:creationId xmlns:a16="http://schemas.microsoft.com/office/drawing/2014/main" id="{935E0113-5BAA-730D-EDA8-8272518A0133}"/>
              </a:ext>
            </a:extLst>
          </p:cNvPr>
          <p:cNvSpPr txBox="1"/>
          <p:nvPr/>
        </p:nvSpPr>
        <p:spPr>
          <a:xfrm>
            <a:off x="732102" y="5828728"/>
            <a:ext cx="2085878" cy="445828"/>
          </a:xfrm>
          <a:prstGeom prst="rect">
            <a:avLst/>
          </a:prstGeom>
          <a:noFill/>
          <a:ln>
            <a:noFill/>
          </a:ln>
        </p:spPr>
        <p:txBody>
          <a:bodyPr wrap="square">
            <a:spAutoFit/>
          </a:bodyPr>
          <a:lstStyle/>
          <a:p>
            <a:pPr defTabSz="1219170">
              <a:lnSpc>
                <a:spcPts val="1400"/>
              </a:lnSpc>
              <a:buClr>
                <a:srgbClr val="000000"/>
              </a:buClr>
            </a:pPr>
            <a:r>
              <a:rPr kumimoji="0" lang="ja-JP" altLang="en-US" sz="1100" b="1" kern="0" spc="300">
                <a:solidFill>
                  <a:schemeClr val="bg1"/>
                </a:solidFill>
                <a:highlight>
                  <a:srgbClr val="FA186E"/>
                </a:highlight>
                <a:latin typeface="游ゴシック" panose="020B0400000000000000" pitchFamily="50" charset="-128"/>
                <a:ea typeface="游ゴシック" panose="020B0400000000000000" pitchFamily="50" charset="-128"/>
                <a:cs typeface="Arial"/>
                <a:sym typeface="Arial"/>
              </a:rPr>
              <a:t>熟読者定義：記事読了</a:t>
            </a:r>
            <a:endParaRPr kumimoji="0" lang="en-US" altLang="ja-JP" sz="1100" b="1" kern="0" spc="300">
              <a:solidFill>
                <a:schemeClr val="bg1"/>
              </a:solidFill>
              <a:highlight>
                <a:srgbClr val="FA186E"/>
              </a:highlight>
              <a:latin typeface="游ゴシック" panose="020B0400000000000000" pitchFamily="50" charset="-128"/>
              <a:ea typeface="游ゴシック" panose="020B0400000000000000" pitchFamily="50" charset="-128"/>
              <a:cs typeface="Arial"/>
              <a:sym typeface="Arial"/>
            </a:endParaRPr>
          </a:p>
          <a:p>
            <a:pPr defTabSz="1219170">
              <a:lnSpc>
                <a:spcPts val="1400"/>
              </a:lnSpc>
              <a:buClr>
                <a:srgbClr val="000000"/>
              </a:buClr>
            </a:pPr>
            <a:r>
              <a:rPr kumimoji="0" lang="ja-JP" altLang="en-US" sz="1100" b="1" kern="0" spc="300">
                <a:solidFill>
                  <a:schemeClr val="bg1"/>
                </a:solidFill>
                <a:highlight>
                  <a:srgbClr val="FA186E"/>
                </a:highlight>
                <a:latin typeface="游ゴシック" panose="020B0400000000000000" pitchFamily="50" charset="-128"/>
                <a:ea typeface="游ゴシック" panose="020B0400000000000000" pitchFamily="50" charset="-128"/>
                <a:cs typeface="Arial"/>
                <a:sym typeface="Arial"/>
              </a:rPr>
              <a:t>もしくは</a:t>
            </a:r>
            <a:r>
              <a:rPr kumimoji="0" lang="en-US" altLang="ja-JP" sz="1100" b="1" kern="0" spc="300">
                <a:solidFill>
                  <a:schemeClr val="bg1"/>
                </a:solidFill>
                <a:highlight>
                  <a:srgbClr val="FA186E"/>
                </a:highlight>
                <a:latin typeface="游ゴシック" panose="020B0400000000000000" pitchFamily="50" charset="-128"/>
                <a:ea typeface="游ゴシック" panose="020B0400000000000000" pitchFamily="50" charset="-128"/>
                <a:cs typeface="Arial"/>
                <a:sym typeface="Arial"/>
              </a:rPr>
              <a:t>30</a:t>
            </a:r>
            <a:r>
              <a:rPr kumimoji="0" lang="ja-JP" altLang="en-US" sz="1100" b="1" kern="0" spc="300">
                <a:solidFill>
                  <a:schemeClr val="bg1"/>
                </a:solidFill>
                <a:highlight>
                  <a:srgbClr val="FA186E"/>
                </a:highlight>
                <a:latin typeface="游ゴシック" panose="020B0400000000000000" pitchFamily="50" charset="-128"/>
                <a:ea typeface="游ゴシック" panose="020B0400000000000000" pitchFamily="50" charset="-128"/>
                <a:cs typeface="Arial"/>
                <a:sym typeface="Arial"/>
              </a:rPr>
              <a:t>秒以上閲読</a:t>
            </a:r>
          </a:p>
        </p:txBody>
      </p:sp>
    </p:spTree>
    <p:extLst>
      <p:ext uri="{BB962C8B-B14F-4D97-AF65-F5344CB8AC3E}">
        <p14:creationId xmlns:p14="http://schemas.microsoft.com/office/powerpoint/2010/main" val="2117463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00D3CA89-E83F-266D-4208-D6FAA5D610D4}"/>
              </a:ext>
            </a:extLst>
          </p:cNvPr>
          <p:cNvSpPr/>
          <p:nvPr/>
        </p:nvSpPr>
        <p:spPr>
          <a:xfrm>
            <a:off x="6848948" y="3472062"/>
            <a:ext cx="4944433" cy="2964975"/>
          </a:xfrm>
          <a:prstGeom prst="rect">
            <a:avLst/>
          </a:prstGeom>
          <a:solidFill>
            <a:schemeClr val="bg1"/>
          </a:solid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Google Shape;338;p26"/>
          <p:cNvSpPr txBox="1">
            <a:spLocks noGrp="1"/>
          </p:cNvSpPr>
          <p:nvPr>
            <p:ph type="title"/>
          </p:nvPr>
        </p:nvSpPr>
        <p:spPr>
          <a:xfrm>
            <a:off x="533401" y="302141"/>
            <a:ext cx="9105900" cy="332399"/>
          </a:xfrm>
          <a:noFill/>
          <a:ln>
            <a:noFill/>
          </a:ln>
        </p:spPr>
        <p:txBody>
          <a:bodyPr spcFirstLastPara="1" wrap="square" lIns="0" tIns="0" rIns="0" bIns="0" anchor="ctr" anchorCtr="0">
            <a:spAutoFit/>
          </a:bodyPr>
          <a:lstStyle/>
          <a:p>
            <a:r>
              <a:rPr lang="ja-JP" altLang="en-US" dirty="0"/>
              <a:t>タイアップ記事 アクセス企業レポート</a:t>
            </a:r>
          </a:p>
        </p:txBody>
      </p:sp>
      <p:sp>
        <p:nvSpPr>
          <p:cNvPr id="2" name="テキスト プレースホルダー 1">
            <a:extLst>
              <a:ext uri="{FF2B5EF4-FFF2-40B4-BE49-F238E27FC236}">
                <a16:creationId xmlns:a16="http://schemas.microsoft.com/office/drawing/2014/main" id="{3BC8AF84-F2A9-9D3D-0CF9-57679F37E703}"/>
              </a:ext>
            </a:extLst>
          </p:cNvPr>
          <p:cNvSpPr>
            <a:spLocks noGrp="1"/>
          </p:cNvSpPr>
          <p:nvPr>
            <p:ph type="body" sz="quarter" idx="19"/>
          </p:nvPr>
        </p:nvSpPr>
        <p:spPr>
          <a:xfrm>
            <a:off x="412915" y="944724"/>
            <a:ext cx="11443726" cy="528182"/>
          </a:xfrm>
        </p:spPr>
        <p:txBody>
          <a:bodyPr/>
          <a:lstStyle/>
          <a:p>
            <a:pPr algn="l"/>
            <a:r>
              <a:rPr lang="ja-JP" altLang="en-US"/>
              <a:t>タイアップ広告の閲読ユーザーについて​、</a:t>
            </a:r>
            <a:r>
              <a:rPr lang="en-US" altLang="ja-JP"/>
              <a:t>IP</a:t>
            </a:r>
            <a:r>
              <a:rPr lang="ja-JP" altLang="en-US"/>
              <a:t>アドレスをもとにアクセス企業をレポート​</a:t>
            </a:r>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✓タイアップにどんな企業からのアクセスがあったのかを知りたい</a:t>
            </a: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✓タイアップを閲読した企業の業種や従業員規模を知りたい</a:t>
            </a:r>
          </a:p>
        </p:txBody>
      </p:sp>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20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25" name="Google Shape;442;p31">
            <a:extLst>
              <a:ext uri="{FF2B5EF4-FFF2-40B4-BE49-F238E27FC236}">
                <a16:creationId xmlns:a16="http://schemas.microsoft.com/office/drawing/2014/main" id="{072013C0-9CBD-A799-B0A6-0816D103E3F4}"/>
              </a:ext>
            </a:extLst>
          </p:cNvPr>
          <p:cNvSpPr/>
          <p:nvPr/>
        </p:nvSpPr>
        <p:spPr>
          <a:xfrm>
            <a:off x="3209333" y="2613032"/>
            <a:ext cx="8584048"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レポート作成</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grpSp>
        <p:nvGrpSpPr>
          <p:cNvPr id="7" name="グループ化 6">
            <a:extLst>
              <a:ext uri="{FF2B5EF4-FFF2-40B4-BE49-F238E27FC236}">
                <a16:creationId xmlns:a16="http://schemas.microsoft.com/office/drawing/2014/main" id="{A3703F7D-7821-0022-22BE-EB3E2128058A}"/>
              </a:ext>
            </a:extLst>
          </p:cNvPr>
          <p:cNvGrpSpPr/>
          <p:nvPr/>
        </p:nvGrpSpPr>
        <p:grpSpPr>
          <a:xfrm>
            <a:off x="6930974" y="3587219"/>
            <a:ext cx="4527438" cy="2772657"/>
            <a:chOff x="5288247" y="2392135"/>
            <a:chExt cx="2903540" cy="1778161"/>
          </a:xfrm>
        </p:grpSpPr>
        <p:pic>
          <p:nvPicPr>
            <p:cNvPr id="3" name="図 2">
              <a:extLst>
                <a:ext uri="{FF2B5EF4-FFF2-40B4-BE49-F238E27FC236}">
                  <a16:creationId xmlns:a16="http://schemas.microsoft.com/office/drawing/2014/main" id="{617DEDE3-647B-DCF9-A247-31F33918D432}"/>
                </a:ext>
              </a:extLst>
            </p:cNvPr>
            <p:cNvPicPr>
              <a:picLocks noChangeAspect="1"/>
            </p:cNvPicPr>
            <p:nvPr/>
          </p:nvPicPr>
          <p:blipFill rotWithShape="1">
            <a:blip r:embed="rId3"/>
            <a:srcRect t="28718" b="18673"/>
            <a:stretch/>
          </p:blipFill>
          <p:spPr>
            <a:xfrm>
              <a:off x="5358546" y="2392135"/>
              <a:ext cx="2801422" cy="829011"/>
            </a:xfrm>
            <a:prstGeom prst="rect">
              <a:avLst/>
            </a:prstGeom>
            <a:ln>
              <a:noFill/>
            </a:ln>
          </p:spPr>
        </p:pic>
        <p:pic>
          <p:nvPicPr>
            <p:cNvPr id="4" name="図 3">
              <a:extLst>
                <a:ext uri="{FF2B5EF4-FFF2-40B4-BE49-F238E27FC236}">
                  <a16:creationId xmlns:a16="http://schemas.microsoft.com/office/drawing/2014/main" id="{4008393B-D7DE-6861-266E-D11B061AC12F}"/>
                </a:ext>
              </a:extLst>
            </p:cNvPr>
            <p:cNvPicPr>
              <a:picLocks noChangeAspect="1"/>
            </p:cNvPicPr>
            <p:nvPr/>
          </p:nvPicPr>
          <p:blipFill rotWithShape="1">
            <a:blip r:embed="rId4"/>
            <a:srcRect t="29860" b="12442"/>
            <a:stretch/>
          </p:blipFill>
          <p:spPr>
            <a:xfrm>
              <a:off x="5288247" y="3227956"/>
              <a:ext cx="2903540" cy="942340"/>
            </a:xfrm>
            <a:prstGeom prst="rect">
              <a:avLst/>
            </a:prstGeom>
            <a:ln>
              <a:noFill/>
            </a:ln>
          </p:spPr>
        </p:pic>
      </p:grpSp>
      <p:graphicFrame>
        <p:nvGraphicFramePr>
          <p:cNvPr id="5" name="表 4">
            <a:extLst>
              <a:ext uri="{FF2B5EF4-FFF2-40B4-BE49-F238E27FC236}">
                <a16:creationId xmlns:a16="http://schemas.microsoft.com/office/drawing/2014/main" id="{EDFB42B8-AADB-A50D-2B3C-6AB076CAF0BD}"/>
              </a:ext>
            </a:extLst>
          </p:cNvPr>
          <p:cNvGraphicFramePr>
            <a:graphicFrameLocks noGrp="1"/>
          </p:cNvGraphicFramePr>
          <p:nvPr/>
        </p:nvGraphicFramePr>
        <p:xfrm>
          <a:off x="3209332" y="3468351"/>
          <a:ext cx="3328628" cy="1036320"/>
        </p:xfrm>
        <a:graphic>
          <a:graphicData uri="http://schemas.openxmlformats.org/drawingml/2006/table">
            <a:tbl>
              <a:tblPr firstRow="1" bandRow="1"/>
              <a:tblGrid>
                <a:gridCol w="1664314">
                  <a:extLst>
                    <a:ext uri="{9D8B030D-6E8A-4147-A177-3AD203B41FA5}">
                      <a16:colId xmlns:a16="http://schemas.microsoft.com/office/drawing/2014/main" val="4106607909"/>
                    </a:ext>
                  </a:extLst>
                </a:gridCol>
                <a:gridCol w="1664314">
                  <a:extLst>
                    <a:ext uri="{9D8B030D-6E8A-4147-A177-3AD203B41FA5}">
                      <a16:colId xmlns:a16="http://schemas.microsoft.com/office/drawing/2014/main" val="1659960072"/>
                    </a:ext>
                  </a:extLst>
                </a:gridCol>
              </a:tblGrid>
              <a:tr h="254000">
                <a:tc gridSpan="2">
                  <a:txBody>
                    <a:bodyPr/>
                    <a:lstStyle/>
                    <a:p>
                      <a:pPr algn="ctr" fontAlgn="base"/>
                      <a:r>
                        <a:rPr lang="ja-JP" altLang="en-US" sz="1100" b="1">
                          <a:solidFill>
                            <a:srgbClr val="FFFFFF"/>
                          </a:solidFill>
                          <a:effectLst/>
                          <a:ea typeface="游ゴシック"/>
                        </a:rPr>
                        <a:t>レポート可能な項目</a:t>
                      </a:r>
                      <a:endParaRPr lang="ja-JP" altLang="en-US" sz="1100">
                        <a:effectLst/>
                        <a:ea typeface="游ゴシック"/>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A6A6"/>
                    </a:solidFill>
                  </a:tcPr>
                </a:tc>
                <a:tc hMerge="1">
                  <a:txBody>
                    <a:bodyPr/>
                    <a:lstStyle/>
                    <a:p>
                      <a:endParaRPr kumimoji="1" lang="ja-JP" altLang="en-US"/>
                    </a:p>
                  </a:txBody>
                  <a:tcPr/>
                </a:tc>
                <a:extLst>
                  <a:ext uri="{0D108BD9-81ED-4DB2-BD59-A6C34878D82A}">
                    <a16:rowId xmlns:a16="http://schemas.microsoft.com/office/drawing/2014/main" val="2758712073"/>
                  </a:ext>
                </a:extLst>
              </a:tr>
              <a:tr h="254000">
                <a:tc>
                  <a:txBody>
                    <a:bodyPr/>
                    <a:lstStyle/>
                    <a:p>
                      <a:pPr algn="ctr" fontAlgn="base"/>
                      <a:r>
                        <a:rPr lang="ja-JP" altLang="en-US" sz="1100">
                          <a:effectLst/>
                          <a:ea typeface="游ゴシック"/>
                        </a:rPr>
                        <a:t>業種（％）</a:t>
                      </a:r>
                      <a:endParaRPr lang="ja-JP" altLang="en-US" sz="110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ase"/>
                      <a:r>
                        <a:rPr lang="ja-JP" altLang="en-US" sz="1100">
                          <a:effectLst/>
                          <a:ea typeface="游ゴシック"/>
                        </a:rPr>
                        <a:t>従業員規模（％）</a:t>
                      </a:r>
                      <a:endParaRPr lang="ja-JP" altLang="en-US" sz="110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72324567"/>
                  </a:ext>
                </a:extLst>
              </a:tr>
              <a:tr h="254000">
                <a:tc>
                  <a:txBody>
                    <a:bodyPr/>
                    <a:lstStyle/>
                    <a:p>
                      <a:pPr algn="ctr" fontAlgn="base"/>
                      <a:r>
                        <a:rPr lang="ja-JP" altLang="en-US" sz="1100">
                          <a:effectLst/>
                          <a:ea typeface="游ゴシック"/>
                        </a:rPr>
                        <a:t>売上高（％）</a:t>
                      </a:r>
                      <a:endParaRPr lang="ja-JP" altLang="en-US" sz="110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ase"/>
                      <a:r>
                        <a:rPr lang="ja-JP" altLang="en-US" sz="1100">
                          <a:effectLst/>
                          <a:ea typeface="游ゴシック"/>
                        </a:rPr>
                        <a:t>上場区分（％）</a:t>
                      </a:r>
                      <a:endParaRPr lang="ja-JP" altLang="en-US" sz="110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76416701"/>
                  </a:ext>
                </a:extLst>
              </a:tr>
              <a:tr h="254000">
                <a:tc>
                  <a:txBody>
                    <a:bodyPr/>
                    <a:lstStyle/>
                    <a:p>
                      <a:pPr algn="ctr" fontAlgn="base"/>
                      <a:r>
                        <a:rPr lang="ja-JP" altLang="en-US" sz="1100">
                          <a:effectLst/>
                          <a:ea typeface="游ゴシック"/>
                        </a:rPr>
                        <a:t>アクセス企業名</a:t>
                      </a:r>
                      <a:r>
                        <a:rPr lang="af-ZA" sz="1100">
                          <a:effectLst/>
                          <a:latin typeface="游ゴシック"/>
                        </a:rPr>
                        <a:t>TOP10</a:t>
                      </a:r>
                      <a:endParaRPr lang="af-ZA" altLang="ja-JP" sz="1100">
                        <a:effectLst/>
                        <a:latin typeface="游ゴシック"/>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auto"/>
                      <a:endParaRPr lang="ja-JP" altLang="en-US" sz="1100">
                        <a:effectLst/>
                        <a:ea typeface="游ゴシック"/>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92901381"/>
                  </a:ext>
                </a:extLst>
              </a:tr>
            </a:tbl>
          </a:graphicData>
        </a:graphic>
      </p:graphicFrame>
      <p:sp>
        <p:nvSpPr>
          <p:cNvPr id="6" name="テキスト ボックス 5">
            <a:extLst>
              <a:ext uri="{FF2B5EF4-FFF2-40B4-BE49-F238E27FC236}">
                <a16:creationId xmlns:a16="http://schemas.microsoft.com/office/drawing/2014/main" id="{14DD612C-C97D-8DBD-C908-A5F4289254CF}"/>
              </a:ext>
            </a:extLst>
          </p:cNvPr>
          <p:cNvSpPr txBox="1"/>
          <p:nvPr/>
        </p:nvSpPr>
        <p:spPr>
          <a:xfrm>
            <a:off x="3199708" y="4633116"/>
            <a:ext cx="3396297" cy="1454244"/>
          </a:xfrm>
          <a:prstGeom prst="rect">
            <a:avLst/>
          </a:prstGeom>
          <a:noFill/>
        </p:spPr>
        <p:txBody>
          <a:bodyPr wrap="square" lIns="0" tIns="0" rIns="0" bIns="0" rtlCol="0" anchor="t">
            <a:spAutoFit/>
          </a:bodyPr>
          <a:lstStyle/>
          <a:p>
            <a:pPr defTabSz="914377">
              <a:defRPr/>
            </a:pPr>
            <a:endParaRPr kumimoji="0" lang="ja-JP" altLang="en-US" sz="1050" kern="0">
              <a:latin typeface="+mn-ea"/>
              <a:cs typeface="Arial"/>
              <a:sym typeface="Arial"/>
            </a:endParaRPr>
          </a:p>
          <a:p>
            <a:pPr defTabSz="1219170">
              <a:buClr>
                <a:srgbClr val="000000"/>
              </a:buClr>
              <a:defRPr/>
            </a:pPr>
            <a:r>
              <a:rPr kumimoji="0" lang="en-US" sz="1050" kern="0">
                <a:latin typeface="+mn-ea"/>
                <a:cs typeface="Arial"/>
                <a:sym typeface="Arial"/>
              </a:rPr>
              <a:t>【A-TANK DMP</a:t>
            </a:r>
            <a:r>
              <a:rPr kumimoji="0" lang="ja-JP" altLang="en-US" sz="1050" kern="0">
                <a:latin typeface="+mn-ea"/>
                <a:cs typeface="Arial"/>
                <a:sym typeface="Arial"/>
              </a:rPr>
              <a:t>で計測</a:t>
            </a:r>
            <a:r>
              <a:rPr kumimoji="0" lang="en-US" altLang="ja-JP" sz="1050" kern="0">
                <a:latin typeface="+mn-ea"/>
                <a:cs typeface="Arial"/>
                <a:sym typeface="Arial"/>
              </a:rPr>
              <a:t>】</a:t>
            </a:r>
            <a:endParaRPr kumimoji="0" lang="en-US" sz="1050" kern="0">
              <a:latin typeface="+mn-ea"/>
              <a:cs typeface="Arial"/>
              <a:sym typeface="Arial"/>
            </a:endParaRPr>
          </a:p>
          <a:p>
            <a:pPr defTabSz="1219170">
              <a:buClr>
                <a:srgbClr val="000000"/>
              </a:buClr>
              <a:defRPr/>
            </a:pPr>
            <a:r>
              <a:rPr kumimoji="0" lang="ja-JP" altLang="en-US" sz="1050" kern="0">
                <a:latin typeface="+mn-ea"/>
                <a:cs typeface="Arial"/>
                <a:sym typeface="Arial"/>
              </a:rPr>
              <a:t>計測期間：配信期間に準じる</a:t>
            </a:r>
            <a:endParaRPr kumimoji="0" lang="en-US" altLang="ja-JP" sz="1050" kern="0">
              <a:latin typeface="+mn-ea"/>
              <a:cs typeface="Arial"/>
              <a:sym typeface="Arial"/>
            </a:endParaRPr>
          </a:p>
          <a:p>
            <a:pPr defTabSz="1219170">
              <a:buClr>
                <a:srgbClr val="000000"/>
              </a:buClr>
              <a:defRPr/>
            </a:pPr>
            <a:endParaRPr kumimoji="0" lang="en-US" sz="1050" kern="0">
              <a:latin typeface="+mn-ea"/>
              <a:cs typeface="Arial"/>
              <a:sym typeface="Arial"/>
            </a:endParaRPr>
          </a:p>
          <a:p>
            <a:pPr defTabSz="1219170">
              <a:buClr>
                <a:srgbClr val="000000"/>
              </a:buClr>
              <a:defRPr/>
            </a:pPr>
            <a:r>
              <a:rPr kumimoji="0" lang="ja-JP" altLang="en-US" sz="1050" kern="0">
                <a:latin typeface="+mn-ea"/>
                <a:cs typeface="Arial"/>
                <a:sym typeface="Arial"/>
              </a:rPr>
              <a:t>企業データソース：ユーソナー企業カタログ</a:t>
            </a:r>
            <a:endParaRPr kumimoji="0" lang="en-US" sz="1050" kern="0">
              <a:latin typeface="+mn-ea"/>
              <a:cs typeface="Arial"/>
              <a:sym typeface="Arial"/>
            </a:endParaRPr>
          </a:p>
          <a:p>
            <a:pPr defTabSz="1219170">
              <a:buClr>
                <a:srgbClr val="000000"/>
              </a:buClr>
              <a:defRPr/>
            </a:pPr>
            <a:r>
              <a:rPr kumimoji="0" lang="en-US" sz="1050" kern="0">
                <a:latin typeface="+mn-ea"/>
                <a:cs typeface="Arial"/>
                <a:sym typeface="Arial"/>
              </a:rPr>
              <a:t>※</a:t>
            </a:r>
            <a:r>
              <a:rPr kumimoji="0" lang="ja-JP" altLang="en-US" sz="1050" kern="0">
                <a:latin typeface="+mn-ea"/>
                <a:cs typeface="Arial"/>
                <a:sym typeface="Arial"/>
              </a:rPr>
              <a:t>計測環境の違いから</a:t>
            </a:r>
            <a:r>
              <a:rPr kumimoji="0" lang="en-US" sz="1050" kern="0">
                <a:latin typeface="+mn-ea"/>
                <a:cs typeface="Arial"/>
                <a:sym typeface="Arial"/>
              </a:rPr>
              <a:t>GA</a:t>
            </a:r>
            <a:r>
              <a:rPr kumimoji="0" lang="ja-JP" altLang="en-US" sz="1050" kern="0">
                <a:latin typeface="+mn-ea"/>
                <a:cs typeface="Arial"/>
                <a:sym typeface="Arial"/>
              </a:rPr>
              <a:t>での計測値とは差がございます。</a:t>
            </a:r>
          </a:p>
          <a:p>
            <a:pPr defTabSz="1219170">
              <a:buClr>
                <a:srgbClr val="000000"/>
              </a:buClr>
              <a:defRPr/>
            </a:pPr>
            <a:r>
              <a:rPr kumimoji="0" lang="en-US" altLang="ja-JP" sz="1050" kern="0">
                <a:latin typeface="+mn-ea"/>
                <a:cs typeface="Arial"/>
                <a:sym typeface="Arial"/>
              </a:rPr>
              <a:t>※</a:t>
            </a:r>
            <a:r>
              <a:rPr kumimoji="0" lang="ja-JP" altLang="en-US" sz="1050" kern="0">
                <a:latin typeface="+mn-ea"/>
                <a:cs typeface="Arial"/>
                <a:sym typeface="Arial"/>
              </a:rPr>
              <a:t>計測対象はデータが計測できている総</a:t>
            </a:r>
            <a:r>
              <a:rPr kumimoji="0" lang="en-US" altLang="ja-JP" sz="1050" kern="0">
                <a:latin typeface="+mn-ea"/>
                <a:cs typeface="Arial"/>
                <a:sym typeface="Arial"/>
              </a:rPr>
              <a:t>UU</a:t>
            </a:r>
            <a:r>
              <a:rPr kumimoji="0" lang="ja-JP" altLang="en-US" sz="1050" kern="0">
                <a:latin typeface="+mn-ea"/>
                <a:cs typeface="Arial"/>
                <a:sym typeface="Arial"/>
              </a:rPr>
              <a:t>数の約</a:t>
            </a:r>
            <a:r>
              <a:rPr kumimoji="0" lang="en-US" altLang="ja-JP" sz="1050" kern="0">
                <a:latin typeface="+mn-ea"/>
                <a:cs typeface="Arial"/>
                <a:sym typeface="Arial"/>
              </a:rPr>
              <a:t>4</a:t>
            </a:r>
            <a:r>
              <a:rPr kumimoji="0" lang="ja-JP" altLang="en-US" sz="1050" kern="0">
                <a:latin typeface="+mn-ea"/>
                <a:cs typeface="Arial"/>
                <a:sym typeface="Arial"/>
              </a:rPr>
              <a:t>～</a:t>
            </a:r>
            <a:r>
              <a:rPr kumimoji="0" lang="en-US" altLang="ja-JP" sz="1050" kern="0">
                <a:latin typeface="+mn-ea"/>
                <a:cs typeface="Arial"/>
                <a:sym typeface="Arial"/>
              </a:rPr>
              <a:t>5</a:t>
            </a:r>
            <a:r>
              <a:rPr kumimoji="0" lang="ja-JP" altLang="en-US" sz="1050" kern="0">
                <a:latin typeface="+mn-ea"/>
                <a:cs typeface="Arial"/>
                <a:sym typeface="Arial"/>
              </a:rPr>
              <a:t>％になります。</a:t>
            </a:r>
          </a:p>
          <a:p>
            <a:pPr defTabSz="1219170">
              <a:defRPr/>
            </a:pPr>
            <a:endParaRPr kumimoji="0" lang="ja-JP" altLang="en-US" sz="1050" kern="0">
              <a:latin typeface="+mn-ea"/>
              <a:cs typeface="Arial"/>
              <a:sym typeface="Arial"/>
            </a:endParaRPr>
          </a:p>
        </p:txBody>
      </p:sp>
      <p:sp>
        <p:nvSpPr>
          <p:cNvPr id="18" name="Google Shape;670;p40">
            <a:extLst>
              <a:ext uri="{FF2B5EF4-FFF2-40B4-BE49-F238E27FC236}">
                <a16:creationId xmlns:a16="http://schemas.microsoft.com/office/drawing/2014/main" id="{B324F122-3059-5588-81EA-268A13364C52}"/>
              </a:ext>
            </a:extLst>
          </p:cNvPr>
          <p:cNvSpPr txBox="1"/>
          <p:nvPr/>
        </p:nvSpPr>
        <p:spPr>
          <a:xfrm>
            <a:off x="3786675" y="3016636"/>
            <a:ext cx="7364179" cy="369302"/>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タイアップ記事の閲読企業データを集計してレポートとして提出いたします。</a:t>
            </a:r>
          </a:p>
        </p:txBody>
      </p:sp>
      <p:sp>
        <p:nvSpPr>
          <p:cNvPr id="13" name="スライド番号プレースホルダー 5">
            <a:extLst>
              <a:ext uri="{FF2B5EF4-FFF2-40B4-BE49-F238E27FC236}">
                <a16:creationId xmlns:a16="http://schemas.microsoft.com/office/drawing/2014/main" id="{0BAC9F8A-3024-0665-7652-83B6C0A9FFFD}"/>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18</a:t>
            </a:fld>
            <a:endParaRPr lang="ja-JP" altLang="en-US"/>
          </a:p>
        </p:txBody>
      </p:sp>
      <p:sp>
        <p:nvSpPr>
          <p:cNvPr id="10" name="テキスト ボックス 20">
            <a:extLst>
              <a:ext uri="{FF2B5EF4-FFF2-40B4-BE49-F238E27FC236}">
                <a16:creationId xmlns:a16="http://schemas.microsoft.com/office/drawing/2014/main" id="{C5956CEA-F5D3-A438-DD0E-73F768A1AA93}"/>
              </a:ext>
            </a:extLst>
          </p:cNvPr>
          <p:cNvSpPr txBox="1"/>
          <p:nvPr/>
        </p:nvSpPr>
        <p:spPr>
          <a:xfrm>
            <a:off x="10347090" y="6552025"/>
            <a:ext cx="1505134"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11" name="Google Shape;208;p2">
            <a:extLst>
              <a:ext uri="{FF2B5EF4-FFF2-40B4-BE49-F238E27FC236}">
                <a16:creationId xmlns:a16="http://schemas.microsoft.com/office/drawing/2014/main" id="{8E6BC644-134F-3161-43A7-3065DAF3935D}"/>
              </a:ext>
            </a:extLst>
          </p:cNvPr>
          <p:cNvSpPr txBox="1"/>
          <p:nvPr/>
        </p:nvSpPr>
        <p:spPr>
          <a:xfrm>
            <a:off x="6088047" y="6509295"/>
            <a:ext cx="4723740" cy="299818"/>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一部媒体で実施できない場合がございます。詳細は担当者までご相談ください。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grpSp>
        <p:nvGrpSpPr>
          <p:cNvPr id="21" name="グループ化 20">
            <a:extLst>
              <a:ext uri="{FF2B5EF4-FFF2-40B4-BE49-F238E27FC236}">
                <a16:creationId xmlns:a16="http://schemas.microsoft.com/office/drawing/2014/main" id="{4293D249-FBC3-7F76-438C-58361E198A3D}"/>
              </a:ext>
            </a:extLst>
          </p:cNvPr>
          <p:cNvGrpSpPr/>
          <p:nvPr/>
        </p:nvGrpSpPr>
        <p:grpSpPr>
          <a:xfrm>
            <a:off x="988059" y="3429000"/>
            <a:ext cx="1392102" cy="2528796"/>
            <a:chOff x="1022218" y="3226820"/>
            <a:chExt cx="1235790" cy="2679458"/>
          </a:xfrm>
        </p:grpSpPr>
        <p:sp>
          <p:nvSpPr>
            <p:cNvPr id="22" name="Google Shape;303;p25">
              <a:extLst>
                <a:ext uri="{FF2B5EF4-FFF2-40B4-BE49-F238E27FC236}">
                  <a16:creationId xmlns:a16="http://schemas.microsoft.com/office/drawing/2014/main" id="{AB17B0AF-61CC-4BA2-5E78-7D05902BFB86}"/>
                </a:ext>
              </a:extLst>
            </p:cNvPr>
            <p:cNvSpPr/>
            <p:nvPr/>
          </p:nvSpPr>
          <p:spPr>
            <a:xfrm>
              <a:off x="1022218" y="3226820"/>
              <a:ext cx="1235790" cy="2679458"/>
            </a:xfrm>
            <a:prstGeom prst="roundRect">
              <a:avLst>
                <a:gd name="adj" fmla="val 0"/>
              </a:avLst>
            </a:prstGeom>
            <a:solidFill>
              <a:schemeClr val="bg1"/>
            </a:solidFill>
            <a:ln>
              <a:solidFill>
                <a:schemeClr val="bg1">
                  <a:lumMod val="50000"/>
                </a:schemeClr>
              </a:solidFill>
            </a:ln>
          </p:spPr>
          <p:txBody>
            <a:bodyPr spcFirstLastPara="1" wrap="square" lIns="108000" tIns="24000" rIns="108000" bIns="0" anchor="ctr" anchorCtr="0">
              <a:noAutofit/>
            </a:bodyPr>
            <a:lstStyle/>
            <a:p>
              <a:pPr defTabSz="1219170">
                <a:lnSpc>
                  <a:spcPct val="114000"/>
                </a:lnSpc>
                <a:buClr>
                  <a:srgbClr val="FFFFFF"/>
                </a:buClr>
                <a:buSzPts val="1400"/>
              </a:pPr>
              <a:endParaRPr kumimoji="0" sz="1300" b="1" kern="0" spc="12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sp>
          <p:nvSpPr>
            <p:cNvPr id="24" name="Google Shape;303;p25">
              <a:extLst>
                <a:ext uri="{FF2B5EF4-FFF2-40B4-BE49-F238E27FC236}">
                  <a16:creationId xmlns:a16="http://schemas.microsoft.com/office/drawing/2014/main" id="{BD49061F-ECE6-E0B0-B50F-0EF9638909F0}"/>
                </a:ext>
              </a:extLst>
            </p:cNvPr>
            <p:cNvSpPr/>
            <p:nvPr/>
          </p:nvSpPr>
          <p:spPr>
            <a:xfrm>
              <a:off x="1122645" y="3346332"/>
              <a:ext cx="1032726" cy="2447436"/>
            </a:xfrm>
            <a:prstGeom prst="roundRect">
              <a:avLst>
                <a:gd name="adj" fmla="val 0"/>
              </a:avLst>
            </a:prstGeom>
            <a:solidFill>
              <a:schemeClr val="bg1">
                <a:lumMod val="95000"/>
              </a:schemeClr>
            </a:solidFill>
            <a:ln>
              <a:noFill/>
            </a:ln>
          </p:spPr>
          <p:txBody>
            <a:bodyPr spcFirstLastPara="1" wrap="none" lIns="0" tIns="24000" rIns="0" bIns="0" anchor="ctr" anchorCtr="0">
              <a:noAutofit/>
            </a:bodyPr>
            <a:lstStyle/>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タイアップ</a:t>
              </a:r>
              <a:endParaRPr kumimoji="0" lang="en-US" altLang="ja-JP"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記事</a:t>
              </a:r>
              <a:endParaRPr kumimoji="0"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grpSp>
      <p:sp>
        <p:nvSpPr>
          <p:cNvPr id="28" name="Google Shape;442;p31">
            <a:extLst>
              <a:ext uri="{FF2B5EF4-FFF2-40B4-BE49-F238E27FC236}">
                <a16:creationId xmlns:a16="http://schemas.microsoft.com/office/drawing/2014/main" id="{C0B2BAA6-9CD1-B6A5-23B7-68583C790CD8}"/>
              </a:ext>
            </a:extLst>
          </p:cNvPr>
          <p:cNvSpPr/>
          <p:nvPr/>
        </p:nvSpPr>
        <p:spPr>
          <a:xfrm>
            <a:off x="455188" y="2613032"/>
            <a:ext cx="2639706"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914377">
              <a:buClr>
                <a:srgbClr val="FFFFFF"/>
              </a:buClr>
              <a:buSzPts val="700"/>
            </a:pPr>
            <a:r>
              <a:rPr kumimoji="0" lang="ja-JP" altLang="en-US" sz="1600" b="1" kern="0">
                <a:solidFill>
                  <a:srgbClr val="FFFFFF"/>
                </a:solidFill>
                <a:latin typeface="+mn-ea"/>
                <a:cs typeface="Meiryo"/>
                <a:sym typeface="Meiryo"/>
              </a:rPr>
              <a:t>タイアップ広告掲載</a:t>
            </a:r>
            <a:endParaRPr kumimoji="0" lang="en-US" altLang="ja-JP" sz="1600" b="1" kern="0">
              <a:solidFill>
                <a:srgbClr val="FFFFFF"/>
              </a:solidFill>
              <a:latin typeface="+mn-ea"/>
              <a:cs typeface="Meiryo"/>
              <a:sym typeface="Meiryo"/>
            </a:endParaRPr>
          </a:p>
        </p:txBody>
      </p:sp>
    </p:spTree>
    <p:extLst>
      <p:ext uri="{BB962C8B-B14F-4D97-AF65-F5344CB8AC3E}">
        <p14:creationId xmlns:p14="http://schemas.microsoft.com/office/powerpoint/2010/main" val="25600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149A7DB6-92E8-74C4-8B89-AE374C67B66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21F3165-27A1-38A1-00D0-261C0C7C2787}"/>
              </a:ext>
            </a:extLst>
          </p:cNvPr>
          <p:cNvSpPr txBox="1"/>
          <p:nvPr/>
        </p:nvSpPr>
        <p:spPr>
          <a:xfrm>
            <a:off x="1114695" y="2072639"/>
            <a:ext cx="4908716" cy="3838423"/>
          </a:xfrm>
          <a:prstGeom prst="rect">
            <a:avLst/>
          </a:prstGeom>
          <a:noFill/>
        </p:spPr>
        <p:txBody>
          <a:bodyPr wrap="none" rtlCol="0">
            <a:spAutoFit/>
          </a:bodyPr>
          <a:lstStyle/>
          <a:p>
            <a:pPr>
              <a:lnSpc>
                <a:spcPct val="150000"/>
              </a:lnSpc>
            </a:pPr>
            <a:r>
              <a:rPr kumimoji="1" lang="en-US" altLang="ja-JP" sz="2800" b="1" spc="150" dirty="0">
                <a:solidFill>
                  <a:schemeClr val="tx1">
                    <a:lumMod val="85000"/>
                    <a:lumOff val="15000"/>
                  </a:schemeClr>
                </a:solidFill>
                <a:latin typeface="+mj-ea"/>
                <a:ea typeface="+mj-ea"/>
              </a:rPr>
              <a:t>1. </a:t>
            </a:r>
            <a:r>
              <a:rPr kumimoji="1" lang="ja-JP" altLang="en-US" sz="2800" b="1" spc="150" dirty="0">
                <a:solidFill>
                  <a:schemeClr val="tx1">
                    <a:lumMod val="85000"/>
                    <a:lumOff val="15000"/>
                  </a:schemeClr>
                </a:solidFill>
                <a:latin typeface="+mj-ea"/>
                <a:ea typeface="+mj-ea"/>
              </a:rPr>
              <a:t>ターゲティング</a:t>
            </a:r>
          </a:p>
          <a:p>
            <a:pPr>
              <a:lnSpc>
                <a:spcPct val="150000"/>
              </a:lnSpc>
            </a:pPr>
            <a:r>
              <a:rPr kumimoji="1" lang="ja-JP" altLang="en-US" b="1" spc="150" dirty="0">
                <a:solidFill>
                  <a:schemeClr val="tx1">
                    <a:lumMod val="85000"/>
                    <a:lumOff val="15000"/>
                  </a:schemeClr>
                </a:solidFill>
                <a:latin typeface="+mj-ea"/>
                <a:ea typeface="+mj-ea"/>
              </a:rPr>
              <a:t>　</a:t>
            </a:r>
            <a:r>
              <a:rPr kumimoji="1" lang="en-US" altLang="ja-JP" b="1" spc="150" dirty="0">
                <a:solidFill>
                  <a:schemeClr val="tx1">
                    <a:lumMod val="85000"/>
                    <a:lumOff val="15000"/>
                  </a:schemeClr>
                </a:solidFill>
                <a:latin typeface="+mj-ea"/>
                <a:ea typeface="+mj-ea"/>
              </a:rPr>
              <a:t>1.1 </a:t>
            </a:r>
            <a:r>
              <a:rPr kumimoji="1" lang="ja-JP" altLang="en-US" b="1" spc="150" dirty="0">
                <a:solidFill>
                  <a:schemeClr val="tx1">
                    <a:lumMod val="85000"/>
                    <a:lumOff val="15000"/>
                  </a:schemeClr>
                </a:solidFill>
                <a:latin typeface="+mj-ea"/>
                <a:ea typeface="+mj-ea"/>
              </a:rPr>
              <a:t>プリセットセグメント</a:t>
            </a:r>
          </a:p>
          <a:p>
            <a:pPr>
              <a:lnSpc>
                <a:spcPct val="150000"/>
              </a:lnSpc>
            </a:pPr>
            <a:r>
              <a:rPr kumimoji="1" lang="ja-JP" altLang="en-US" b="1" spc="150" dirty="0">
                <a:solidFill>
                  <a:schemeClr val="tx1">
                    <a:lumMod val="85000"/>
                    <a:lumOff val="15000"/>
                  </a:schemeClr>
                </a:solidFill>
                <a:latin typeface="+mj-ea"/>
                <a:ea typeface="+mj-ea"/>
              </a:rPr>
              <a:t>　</a:t>
            </a:r>
            <a:r>
              <a:rPr kumimoji="1" lang="en-US" altLang="ja-JP" b="1" spc="150" dirty="0">
                <a:solidFill>
                  <a:schemeClr val="tx1">
                    <a:lumMod val="85000"/>
                    <a:lumOff val="15000"/>
                  </a:schemeClr>
                </a:solidFill>
                <a:latin typeface="+mj-ea"/>
                <a:ea typeface="+mj-ea"/>
              </a:rPr>
              <a:t>1.2 </a:t>
            </a:r>
            <a:r>
              <a:rPr kumimoji="1" lang="ja-JP" altLang="en-US" b="1" spc="150" dirty="0">
                <a:solidFill>
                  <a:schemeClr val="tx1">
                    <a:lumMod val="85000"/>
                    <a:lumOff val="15000"/>
                  </a:schemeClr>
                </a:solidFill>
                <a:latin typeface="+mj-ea"/>
                <a:ea typeface="+mj-ea"/>
              </a:rPr>
              <a:t>カスタムセグメント</a:t>
            </a:r>
          </a:p>
          <a:p>
            <a:pPr>
              <a:lnSpc>
                <a:spcPct val="150000"/>
              </a:lnSpc>
            </a:pPr>
            <a:r>
              <a:rPr kumimoji="1" lang="en-US" altLang="ja-JP" sz="2800" b="1" spc="150" dirty="0">
                <a:solidFill>
                  <a:schemeClr val="tx1">
                    <a:lumMod val="85000"/>
                    <a:lumOff val="15000"/>
                  </a:schemeClr>
                </a:solidFill>
                <a:latin typeface="+mj-ea"/>
                <a:ea typeface="+mj-ea"/>
              </a:rPr>
              <a:t>2. </a:t>
            </a:r>
            <a:r>
              <a:rPr kumimoji="1" lang="ja-JP" altLang="en-US" sz="2800" b="1" spc="150" dirty="0">
                <a:solidFill>
                  <a:schemeClr val="tx1">
                    <a:lumMod val="85000"/>
                    <a:lumOff val="15000"/>
                  </a:schemeClr>
                </a:solidFill>
                <a:latin typeface="+mj-ea"/>
                <a:ea typeface="+mj-ea"/>
              </a:rPr>
              <a:t>調査分析</a:t>
            </a:r>
          </a:p>
          <a:p>
            <a:pPr>
              <a:lnSpc>
                <a:spcPct val="150000"/>
              </a:lnSpc>
            </a:pPr>
            <a:r>
              <a:rPr kumimoji="1" lang="ja-JP" altLang="en-US" b="1" spc="150" dirty="0">
                <a:solidFill>
                  <a:schemeClr val="tx1">
                    <a:lumMod val="85000"/>
                    <a:lumOff val="15000"/>
                  </a:schemeClr>
                </a:solidFill>
                <a:latin typeface="+mj-ea"/>
                <a:ea typeface="+mj-ea"/>
              </a:rPr>
              <a:t>　</a:t>
            </a:r>
            <a:r>
              <a:rPr kumimoji="1" lang="en-US" altLang="ja-JP" b="1" spc="150" dirty="0">
                <a:solidFill>
                  <a:schemeClr val="tx1">
                    <a:lumMod val="85000"/>
                    <a:lumOff val="15000"/>
                  </a:schemeClr>
                </a:solidFill>
                <a:latin typeface="+mj-ea"/>
                <a:ea typeface="+mj-ea"/>
              </a:rPr>
              <a:t>2.1 </a:t>
            </a:r>
            <a:r>
              <a:rPr kumimoji="1" lang="ja-JP" altLang="en-US" b="1" spc="150" dirty="0">
                <a:solidFill>
                  <a:schemeClr val="tx1">
                    <a:lumMod val="85000"/>
                    <a:lumOff val="15000"/>
                  </a:schemeClr>
                </a:solidFill>
                <a:latin typeface="+mj-ea"/>
                <a:ea typeface="+mj-ea"/>
              </a:rPr>
              <a:t>分析（タイアップ広告向け）</a:t>
            </a:r>
          </a:p>
          <a:p>
            <a:pPr>
              <a:lnSpc>
                <a:spcPct val="150000"/>
              </a:lnSpc>
            </a:pPr>
            <a:r>
              <a:rPr kumimoji="1" lang="ja-JP" altLang="en-US" b="1" spc="150" dirty="0">
                <a:solidFill>
                  <a:schemeClr val="tx1">
                    <a:lumMod val="85000"/>
                    <a:lumOff val="15000"/>
                  </a:schemeClr>
                </a:solidFill>
                <a:latin typeface="+mj-ea"/>
                <a:ea typeface="+mj-ea"/>
              </a:rPr>
              <a:t>　</a:t>
            </a:r>
            <a:r>
              <a:rPr kumimoji="1" lang="en-US" altLang="ja-JP" b="1" spc="150" dirty="0">
                <a:solidFill>
                  <a:schemeClr val="tx1">
                    <a:lumMod val="85000"/>
                    <a:lumOff val="15000"/>
                  </a:schemeClr>
                </a:solidFill>
                <a:latin typeface="+mj-ea"/>
                <a:ea typeface="+mj-ea"/>
              </a:rPr>
              <a:t>2.2 </a:t>
            </a:r>
            <a:r>
              <a:rPr kumimoji="1" lang="ja-JP" altLang="en-US" b="1" spc="150" dirty="0">
                <a:solidFill>
                  <a:schemeClr val="tx1">
                    <a:lumMod val="85000"/>
                    <a:lumOff val="15000"/>
                  </a:schemeClr>
                </a:solidFill>
                <a:latin typeface="+mj-ea"/>
                <a:ea typeface="+mj-ea"/>
              </a:rPr>
              <a:t>分析（ディスプレイ広告向け）</a:t>
            </a:r>
            <a:endParaRPr kumimoji="1" lang="en-US" altLang="ja-JP" b="1" spc="150" dirty="0">
              <a:solidFill>
                <a:schemeClr val="tx1">
                  <a:lumMod val="85000"/>
                  <a:lumOff val="15000"/>
                </a:schemeClr>
              </a:solidFill>
              <a:latin typeface="+mj-ea"/>
              <a:ea typeface="+mj-ea"/>
            </a:endParaRPr>
          </a:p>
          <a:p>
            <a:pPr>
              <a:lnSpc>
                <a:spcPct val="150000"/>
              </a:lnSpc>
            </a:pPr>
            <a:r>
              <a:rPr kumimoji="1" lang="ja-JP" altLang="en-US" b="1" spc="150" dirty="0">
                <a:solidFill>
                  <a:schemeClr val="tx1">
                    <a:lumMod val="85000"/>
                    <a:lumOff val="15000"/>
                  </a:schemeClr>
                </a:solidFill>
                <a:latin typeface="+mj-ea"/>
              </a:rPr>
              <a:t>　</a:t>
            </a:r>
            <a:r>
              <a:rPr kumimoji="1" lang="en-US" altLang="ja-JP" b="1" spc="150" dirty="0">
                <a:solidFill>
                  <a:schemeClr val="tx1">
                    <a:lumMod val="85000"/>
                    <a:lumOff val="15000"/>
                  </a:schemeClr>
                </a:solidFill>
                <a:latin typeface="+mj-ea"/>
              </a:rPr>
              <a:t>2.3 </a:t>
            </a:r>
            <a:r>
              <a:rPr kumimoji="1" lang="ja-JP" altLang="en-US" b="1" spc="150" dirty="0">
                <a:solidFill>
                  <a:schemeClr val="tx1">
                    <a:lumMod val="85000"/>
                    <a:lumOff val="15000"/>
                  </a:schemeClr>
                </a:solidFill>
                <a:latin typeface="+mj-ea"/>
              </a:rPr>
              <a:t>アンケート（タイアップ広告向け）</a:t>
            </a:r>
            <a:endParaRPr kumimoji="1" lang="ja-JP" altLang="en-US" b="1" spc="150" dirty="0">
              <a:solidFill>
                <a:schemeClr val="tx1">
                  <a:lumMod val="85000"/>
                  <a:lumOff val="15000"/>
                </a:schemeClr>
              </a:solidFill>
              <a:latin typeface="+mj-ea"/>
              <a:ea typeface="+mj-ea"/>
            </a:endParaRPr>
          </a:p>
          <a:p>
            <a:pPr>
              <a:lnSpc>
                <a:spcPct val="150000"/>
              </a:lnSpc>
            </a:pPr>
            <a:r>
              <a:rPr kumimoji="1" lang="ja-JP" altLang="en-US" b="1" spc="150" dirty="0">
                <a:solidFill>
                  <a:schemeClr val="tx1">
                    <a:lumMod val="85000"/>
                    <a:lumOff val="15000"/>
                  </a:schemeClr>
                </a:solidFill>
                <a:latin typeface="+mj-ea"/>
                <a:ea typeface="+mj-ea"/>
              </a:rPr>
              <a:t>　</a:t>
            </a:r>
            <a:r>
              <a:rPr kumimoji="1" lang="en-US" altLang="ja-JP" b="1" spc="150" dirty="0">
                <a:solidFill>
                  <a:schemeClr val="tx1">
                    <a:lumMod val="85000"/>
                    <a:lumOff val="15000"/>
                  </a:schemeClr>
                </a:solidFill>
                <a:latin typeface="+mj-ea"/>
                <a:ea typeface="+mj-ea"/>
              </a:rPr>
              <a:t>2.4 </a:t>
            </a:r>
            <a:r>
              <a:rPr kumimoji="1" lang="ja-JP" altLang="en-US" b="1" spc="150" dirty="0">
                <a:solidFill>
                  <a:schemeClr val="tx1">
                    <a:lumMod val="85000"/>
                    <a:lumOff val="15000"/>
                  </a:schemeClr>
                </a:solidFill>
                <a:latin typeface="+mj-ea"/>
                <a:ea typeface="+mj-ea"/>
              </a:rPr>
              <a:t>アンケート（事前調査）</a:t>
            </a:r>
            <a:endParaRPr kumimoji="1" lang="en-US" altLang="ja-JP" b="1" spc="150" dirty="0">
              <a:solidFill>
                <a:schemeClr val="tx1">
                  <a:lumMod val="85000"/>
                  <a:lumOff val="15000"/>
                </a:schemeClr>
              </a:solidFill>
              <a:latin typeface="+mj-ea"/>
              <a:ea typeface="+mj-ea"/>
            </a:endParaRPr>
          </a:p>
        </p:txBody>
      </p:sp>
    </p:spTree>
    <p:extLst>
      <p:ext uri="{BB962C8B-B14F-4D97-AF65-F5344CB8AC3E}">
        <p14:creationId xmlns:p14="http://schemas.microsoft.com/office/powerpoint/2010/main" val="1128696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B85BCD4F-A955-FA52-4695-E8FDF64B2EB8}"/>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73FE1529-C562-87B3-7E29-6BA2056AA25F}"/>
              </a:ext>
            </a:extLst>
          </p:cNvPr>
          <p:cNvSpPr>
            <a:spLocks noGrp="1"/>
          </p:cNvSpPr>
          <p:nvPr>
            <p:ph type="ctrTitle"/>
          </p:nvPr>
        </p:nvSpPr>
        <p:spPr/>
        <p:txBody>
          <a:bodyPr>
            <a:normAutofit/>
          </a:bodyPr>
          <a:lstStyle/>
          <a:p>
            <a:r>
              <a:rPr lang="ja-JP" altLang="en-US" sz="3600" dirty="0">
                <a:solidFill>
                  <a:schemeClr val="tx1">
                    <a:lumMod val="85000"/>
                    <a:lumOff val="15000"/>
                  </a:schemeClr>
                </a:solidFill>
              </a:rPr>
              <a:t>分析</a:t>
            </a:r>
            <a:r>
              <a:rPr lang="ja-JP" altLang="en-US" sz="2800" dirty="0">
                <a:solidFill>
                  <a:schemeClr val="tx1">
                    <a:lumMod val="85000"/>
                    <a:lumOff val="15000"/>
                  </a:schemeClr>
                </a:solidFill>
              </a:rPr>
              <a:t>（ディスプレイ広告向け）</a:t>
            </a:r>
            <a:endParaRPr lang="ja-JP" altLang="en-US" sz="3600" dirty="0">
              <a:solidFill>
                <a:schemeClr val="tx1">
                  <a:lumMod val="85000"/>
                  <a:lumOff val="15000"/>
                </a:schemeClr>
              </a:solidFill>
            </a:endParaRPr>
          </a:p>
        </p:txBody>
      </p:sp>
      <p:sp>
        <p:nvSpPr>
          <p:cNvPr id="2" name="テキスト プレースホルダー 1">
            <a:extLst>
              <a:ext uri="{FF2B5EF4-FFF2-40B4-BE49-F238E27FC236}">
                <a16:creationId xmlns:a16="http://schemas.microsoft.com/office/drawing/2014/main" id="{6101DF1C-D8F7-BAED-225F-AEC0CF0497F6}"/>
              </a:ext>
            </a:extLst>
          </p:cNvPr>
          <p:cNvSpPr>
            <a:spLocks noGrp="1"/>
          </p:cNvSpPr>
          <p:nvPr>
            <p:ph type="body" sz="quarter" idx="10"/>
          </p:nvPr>
        </p:nvSpPr>
        <p:spPr/>
        <p:txBody>
          <a:bodyPr/>
          <a:lstStyle/>
          <a:p>
            <a:r>
              <a:rPr lang="ja-JP" altLang="en-US" dirty="0"/>
              <a:t>オプションメニュー</a:t>
            </a:r>
          </a:p>
        </p:txBody>
      </p:sp>
    </p:spTree>
    <p:extLst>
      <p:ext uri="{BB962C8B-B14F-4D97-AF65-F5344CB8AC3E}">
        <p14:creationId xmlns:p14="http://schemas.microsoft.com/office/powerpoint/2010/main" val="4116582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txBox="1">
            <a:spLocks noGrp="1"/>
          </p:cNvSpPr>
          <p:nvPr>
            <p:ph type="title"/>
          </p:nvPr>
        </p:nvSpPr>
        <p:spPr>
          <a:xfrm>
            <a:off x="533401" y="302141"/>
            <a:ext cx="9105900" cy="332399"/>
          </a:xfrm>
          <a:noFill/>
          <a:ln>
            <a:noFill/>
          </a:ln>
        </p:spPr>
        <p:txBody>
          <a:bodyPr spcFirstLastPara="1" wrap="square" lIns="0" tIns="0" rIns="0" bIns="0" anchor="ctr" anchorCtr="0">
            <a:spAutoFit/>
          </a:bodyPr>
          <a:lstStyle/>
          <a:p>
            <a:r>
              <a:rPr lang="ja-JP" altLang="en-US" dirty="0"/>
              <a:t>広告配信セグメント別</a:t>
            </a:r>
            <a:r>
              <a:rPr lang="en-US" altLang="ja-JP" dirty="0"/>
              <a:t>CTR</a:t>
            </a:r>
            <a:r>
              <a:rPr lang="ja-JP" altLang="en-US" dirty="0"/>
              <a:t>分析</a:t>
            </a:r>
          </a:p>
        </p:txBody>
      </p:sp>
      <p:sp>
        <p:nvSpPr>
          <p:cNvPr id="3" name="テキスト プレースホルダー 2">
            <a:extLst>
              <a:ext uri="{FF2B5EF4-FFF2-40B4-BE49-F238E27FC236}">
                <a16:creationId xmlns:a16="http://schemas.microsoft.com/office/drawing/2014/main" id="{D4D5C841-D3E6-7EAC-F0AA-1478CB2FE250}"/>
              </a:ext>
            </a:extLst>
          </p:cNvPr>
          <p:cNvSpPr>
            <a:spLocks noGrp="1"/>
          </p:cNvSpPr>
          <p:nvPr>
            <p:ph type="body" sz="quarter" idx="19"/>
          </p:nvPr>
        </p:nvSpPr>
        <p:spPr>
          <a:xfrm>
            <a:off x="412915" y="944724"/>
            <a:ext cx="11443726" cy="528182"/>
          </a:xfrm>
        </p:spPr>
        <p:txBody>
          <a:bodyPr/>
          <a:lstStyle/>
          <a:p>
            <a:pPr algn="l"/>
            <a:r>
              <a:rPr lang="ja-JP" altLang="en-US"/>
              <a:t>広告配信の結果、セグメント別の</a:t>
            </a:r>
            <a:r>
              <a:rPr lang="en-US" altLang="ja-JP"/>
              <a:t>CTR</a:t>
            </a:r>
            <a:r>
              <a:rPr lang="ja-JP" altLang="en-US"/>
              <a:t>を分析して配信の改善に活かすことが出来ます。</a:t>
            </a:r>
          </a:p>
          <a:p>
            <a:endParaRPr lang="ja-JP" altLang="en-US"/>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✓配信レポートを分析し次回キャンペーンの</a:t>
            </a:r>
            <a:r>
              <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rPr>
              <a:t>CTR</a:t>
            </a: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向上につなげたい</a:t>
            </a: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✓属性や興味関心項目別の</a:t>
            </a:r>
            <a:r>
              <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rPr>
              <a:t>CTR</a:t>
            </a: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を詳細に確認したい</a:t>
            </a:r>
            <a:endPar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10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365" name="Google Shape;670;p40">
            <a:extLst>
              <a:ext uri="{FF2B5EF4-FFF2-40B4-BE49-F238E27FC236}">
                <a16:creationId xmlns:a16="http://schemas.microsoft.com/office/drawing/2014/main" id="{7F48CB70-6A38-3D1E-D770-F88F8DB1732E}"/>
              </a:ext>
            </a:extLst>
          </p:cNvPr>
          <p:cNvSpPr txBox="1"/>
          <p:nvPr/>
        </p:nvSpPr>
        <p:spPr>
          <a:xfrm>
            <a:off x="4061665" y="2908148"/>
            <a:ext cx="7591855" cy="553968"/>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広告配信の結果を</a:t>
            </a:r>
            <a:r>
              <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A-TANK</a:t>
            </a: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のセグメント別に分析。</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今後の配信セグメントをご提案します。</a:t>
            </a:r>
            <a:endParaRPr kumimoji="0"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p:txBody>
      </p:sp>
      <p:sp>
        <p:nvSpPr>
          <p:cNvPr id="24" name="Google Shape;207;p2">
            <a:extLst>
              <a:ext uri="{FF2B5EF4-FFF2-40B4-BE49-F238E27FC236}">
                <a16:creationId xmlns:a16="http://schemas.microsoft.com/office/drawing/2014/main" id="{79E684A9-75F8-4D5F-DBFD-C580B9242763}"/>
              </a:ext>
            </a:extLst>
          </p:cNvPr>
          <p:cNvSpPr txBox="1"/>
          <p:nvPr/>
        </p:nvSpPr>
        <p:spPr>
          <a:xfrm>
            <a:off x="4010865" y="4482468"/>
            <a:ext cx="3208797" cy="1462868"/>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mn-ea"/>
                <a:cs typeface="Meiryo"/>
                <a:sym typeface="Meiryo"/>
              </a:rPr>
              <a:t>配信終了後、レポートを提出。興味関心・デモグラ別の</a:t>
            </a:r>
            <a:r>
              <a:rPr kumimoji="0" lang="en-US" altLang="ja-JP" sz="900" kern="0">
                <a:solidFill>
                  <a:srgbClr val="000000"/>
                </a:solidFill>
                <a:latin typeface="+mn-ea"/>
                <a:cs typeface="Meiryo"/>
                <a:sym typeface="Meiryo"/>
              </a:rPr>
              <a:t>CTR</a:t>
            </a:r>
            <a:r>
              <a:rPr kumimoji="0" lang="ja-JP" altLang="en-US" sz="900" kern="0">
                <a:solidFill>
                  <a:srgbClr val="000000"/>
                </a:solidFill>
                <a:latin typeface="+mn-ea"/>
                <a:cs typeface="Meiryo"/>
                <a:sym typeface="Meiryo"/>
              </a:rPr>
              <a:t>と、全体平均</a:t>
            </a:r>
            <a:r>
              <a:rPr kumimoji="0" lang="en-US" altLang="ja-JP" sz="900" kern="0">
                <a:solidFill>
                  <a:srgbClr val="000000"/>
                </a:solidFill>
                <a:latin typeface="+mn-ea"/>
                <a:cs typeface="Meiryo"/>
                <a:sym typeface="Meiryo"/>
              </a:rPr>
              <a:t>CTR</a:t>
            </a:r>
            <a:r>
              <a:rPr kumimoji="0" lang="ja-JP" altLang="en-US" sz="900" kern="0">
                <a:solidFill>
                  <a:srgbClr val="000000"/>
                </a:solidFill>
                <a:latin typeface="+mn-ea"/>
                <a:cs typeface="Meiryo"/>
                <a:sym typeface="Meiryo"/>
              </a:rPr>
              <a:t>と比較した相対値、ターゲティング改善案を記載。</a:t>
            </a:r>
          </a:p>
          <a:p>
            <a:pPr defTabSz="1219170">
              <a:buClr>
                <a:srgbClr val="000000"/>
              </a:buClr>
              <a:buSzPts val="1300"/>
            </a:pPr>
            <a:r>
              <a:rPr kumimoji="0" lang="en-US" altLang="ja-JP" sz="900" kern="0">
                <a:solidFill>
                  <a:srgbClr val="000000"/>
                </a:solidFill>
                <a:latin typeface="+mn-ea"/>
                <a:cs typeface="Meiryo"/>
                <a:sym typeface="Meiryo"/>
              </a:rPr>
              <a:t>※</a:t>
            </a:r>
            <a:r>
              <a:rPr kumimoji="0" lang="ja-JP" altLang="en-US" sz="900" kern="0">
                <a:solidFill>
                  <a:srgbClr val="000000"/>
                </a:solidFill>
                <a:latin typeface="+mn-ea"/>
                <a:cs typeface="Meiryo"/>
                <a:sym typeface="Meiryo"/>
              </a:rPr>
              <a:t>上記レポートイメージはサンプルです。実際の表示とは異なる場合がございます。</a:t>
            </a:r>
            <a:endParaRPr kumimoji="0" lang="en-US" altLang="ja-JP" sz="900" kern="0">
              <a:solidFill>
                <a:srgbClr val="000000"/>
              </a:solidFill>
              <a:latin typeface="+mn-ea"/>
              <a:cs typeface="Meiryo"/>
              <a:sym typeface="Meiryo"/>
            </a:endParaRPr>
          </a:p>
          <a:p>
            <a:pPr defTabSz="1219170">
              <a:buClr>
                <a:srgbClr val="000000"/>
              </a:buClr>
              <a:buSzPts val="1300"/>
            </a:pPr>
            <a:endParaRPr kumimoji="0" lang="en-US" altLang="ja-JP" sz="900" kern="0">
              <a:solidFill>
                <a:srgbClr val="000000"/>
              </a:solidFill>
              <a:latin typeface="+mn-ea"/>
              <a:cs typeface="Meiryo"/>
              <a:sym typeface="Meiryo"/>
            </a:endParaRPr>
          </a:p>
          <a:p>
            <a:pPr defTabSz="1219170">
              <a:buClr>
                <a:srgbClr val="000000"/>
              </a:buClr>
              <a:buSzPts val="1300"/>
            </a:pPr>
            <a:r>
              <a:rPr lang="en-US" altLang="ja-JP" sz="900">
                <a:latin typeface="+mn-ea"/>
              </a:rPr>
              <a:t>※</a:t>
            </a:r>
            <a:r>
              <a:rPr lang="ja-JP" altLang="en-US" sz="900">
                <a:latin typeface="+mn-ea"/>
              </a:rPr>
              <a:t>クリエイティブ別</a:t>
            </a:r>
            <a:r>
              <a:rPr kumimoji="0" lang="ja-JP" altLang="en-US" sz="900" kern="0">
                <a:solidFill>
                  <a:srgbClr val="000000"/>
                </a:solidFill>
                <a:latin typeface="+mn-ea"/>
                <a:cs typeface="Meiryo"/>
                <a:sym typeface="Meiryo"/>
              </a:rPr>
              <a:t>など複数の集計軸を設けることはできません。</a:t>
            </a:r>
            <a:r>
              <a:rPr kumimoji="0" lang="en-US" altLang="ja-JP" sz="900" kern="0">
                <a:solidFill>
                  <a:srgbClr val="000000"/>
                </a:solidFill>
                <a:latin typeface="+mn-ea"/>
                <a:cs typeface="Meiryo"/>
                <a:sym typeface="Meiryo"/>
              </a:rPr>
              <a:t>CTR</a:t>
            </a:r>
            <a:r>
              <a:rPr kumimoji="0" lang="ja-JP" altLang="en-US" sz="900" kern="0">
                <a:solidFill>
                  <a:srgbClr val="000000"/>
                </a:solidFill>
                <a:latin typeface="+mn-ea"/>
                <a:cs typeface="Meiryo"/>
                <a:sym typeface="Meiryo"/>
              </a:rPr>
              <a:t>が最もよかったクリエイティブなど１つに絞ってのレポート作成は可能です。</a:t>
            </a:r>
            <a:endParaRPr kumimoji="0" lang="en-US" altLang="ja-JP" sz="900" kern="0">
              <a:solidFill>
                <a:srgbClr val="000000"/>
              </a:solidFill>
              <a:latin typeface="+mn-ea"/>
              <a:cs typeface="Meiryo"/>
              <a:sym typeface="Meiryo"/>
            </a:endParaRPr>
          </a:p>
          <a:p>
            <a:pPr defTabSz="1219170">
              <a:buClr>
                <a:srgbClr val="000000"/>
              </a:buClr>
              <a:buSzPts val="1300"/>
            </a:pPr>
            <a:r>
              <a:rPr kumimoji="0" lang="ja-JP" altLang="en-US" sz="900" kern="0">
                <a:solidFill>
                  <a:srgbClr val="000000"/>
                </a:solidFill>
                <a:latin typeface="+mn-ea"/>
                <a:cs typeface="Meiryo"/>
                <a:sym typeface="Meiryo"/>
              </a:rPr>
              <a:t>ご希望の場合は担当者までご相談ください。</a:t>
            </a:r>
            <a:endParaRPr lang="ja-JP" altLang="en-US" sz="900">
              <a:latin typeface="+mn-ea"/>
            </a:endParaRPr>
          </a:p>
          <a:p>
            <a:pPr defTabSz="1219170">
              <a:buClr>
                <a:srgbClr val="000000"/>
              </a:buClr>
              <a:buSzPts val="1300"/>
            </a:pPr>
            <a:endParaRPr kumimoji="0" lang="ja-JP" altLang="en-US" sz="900" kern="0">
              <a:solidFill>
                <a:srgbClr val="000000"/>
              </a:solidFill>
              <a:latin typeface="+mn-ea"/>
              <a:cs typeface="Meiryo"/>
              <a:sym typeface="Meiryo"/>
            </a:endParaRPr>
          </a:p>
        </p:txBody>
      </p:sp>
      <p:sp>
        <p:nvSpPr>
          <p:cNvPr id="30" name="Google Shape;442;p31">
            <a:extLst>
              <a:ext uri="{FF2B5EF4-FFF2-40B4-BE49-F238E27FC236}">
                <a16:creationId xmlns:a16="http://schemas.microsoft.com/office/drawing/2014/main" id="{93447CA9-FCEF-A763-9B96-526584DAAEEA}"/>
              </a:ext>
            </a:extLst>
          </p:cNvPr>
          <p:cNvSpPr/>
          <p:nvPr/>
        </p:nvSpPr>
        <p:spPr>
          <a:xfrm>
            <a:off x="4061665" y="2613032"/>
            <a:ext cx="7675149"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分析・レポート</a:t>
            </a:r>
          </a:p>
        </p:txBody>
      </p:sp>
      <p:graphicFrame>
        <p:nvGraphicFramePr>
          <p:cNvPr id="321" name="表 29">
            <a:extLst>
              <a:ext uri="{FF2B5EF4-FFF2-40B4-BE49-F238E27FC236}">
                <a16:creationId xmlns:a16="http://schemas.microsoft.com/office/drawing/2014/main" id="{2D6EA308-0F70-AB87-3A94-D0E8571B1102}"/>
              </a:ext>
            </a:extLst>
          </p:cNvPr>
          <p:cNvGraphicFramePr>
            <a:graphicFrameLocks noGrp="1"/>
          </p:cNvGraphicFramePr>
          <p:nvPr/>
        </p:nvGraphicFramePr>
        <p:xfrm>
          <a:off x="4061665" y="3510640"/>
          <a:ext cx="3157997" cy="878479"/>
        </p:xfrm>
        <a:graphic>
          <a:graphicData uri="http://schemas.openxmlformats.org/drawingml/2006/table">
            <a:tbl>
              <a:tblPr firstRow="1" bandRow="1"/>
              <a:tblGrid>
                <a:gridCol w="661024">
                  <a:extLst>
                    <a:ext uri="{9D8B030D-6E8A-4147-A177-3AD203B41FA5}">
                      <a16:colId xmlns:a16="http://schemas.microsoft.com/office/drawing/2014/main" val="4187835780"/>
                    </a:ext>
                  </a:extLst>
                </a:gridCol>
                <a:gridCol w="2496973">
                  <a:extLst>
                    <a:ext uri="{9D8B030D-6E8A-4147-A177-3AD203B41FA5}">
                      <a16:colId xmlns:a16="http://schemas.microsoft.com/office/drawing/2014/main" val="1820671097"/>
                    </a:ext>
                  </a:extLst>
                </a:gridCol>
              </a:tblGrid>
              <a:tr h="395497">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82982">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レポートスライド（</a:t>
                      </a:r>
                      <a:r>
                        <a:rPr lang="en-US" altLang="ja-JP" sz="1100" b="0">
                          <a:latin typeface="游ゴシック" panose="020B0400000000000000" pitchFamily="50" charset="-128"/>
                          <a:ea typeface="游ゴシック" panose="020B0400000000000000" pitchFamily="50" charset="-128"/>
                        </a:rPr>
                        <a:t>PDF</a:t>
                      </a:r>
                      <a:r>
                        <a:rPr lang="ja-JP" altLang="en-US" sz="1100" b="0">
                          <a:latin typeface="游ゴシック" panose="020B0400000000000000" pitchFamily="50" charset="-128"/>
                          <a:ea typeface="游ゴシック" panose="020B0400000000000000" pitchFamily="50" charset="-128"/>
                        </a:rPr>
                        <a:t>形式）</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pic>
        <p:nvPicPr>
          <p:cNvPr id="5" name="Google Shape;219;p3">
            <a:extLst>
              <a:ext uri="{FF2B5EF4-FFF2-40B4-BE49-F238E27FC236}">
                <a16:creationId xmlns:a16="http://schemas.microsoft.com/office/drawing/2014/main" id="{DA88FAB3-2710-F387-BDF9-BF1E76957ABF}"/>
              </a:ext>
            </a:extLst>
          </p:cNvPr>
          <p:cNvPicPr preferRelativeResize="0"/>
          <p:nvPr/>
        </p:nvPicPr>
        <p:blipFill rotWithShape="1">
          <a:blip r:embed="rId3">
            <a:alphaModFix/>
          </a:blip>
          <a:srcRect/>
          <a:stretch/>
        </p:blipFill>
        <p:spPr>
          <a:xfrm>
            <a:off x="7609757" y="3494140"/>
            <a:ext cx="3649627" cy="2053219"/>
          </a:xfrm>
          <a:prstGeom prst="rect">
            <a:avLst/>
          </a:prstGeom>
          <a:noFill/>
          <a:ln w="9525" cap="flat" cmpd="sng">
            <a:solidFill>
              <a:srgbClr val="F2F2F2"/>
            </a:solidFill>
            <a:prstDash val="solid"/>
            <a:round/>
            <a:headEnd type="none" w="sm" len="sm"/>
            <a:tailEnd type="none" w="sm" len="sm"/>
          </a:ln>
        </p:spPr>
      </p:pic>
      <p:sp>
        <p:nvSpPr>
          <p:cNvPr id="26" name="Google Shape;442;p31">
            <a:extLst>
              <a:ext uri="{FF2B5EF4-FFF2-40B4-BE49-F238E27FC236}">
                <a16:creationId xmlns:a16="http://schemas.microsoft.com/office/drawing/2014/main" id="{22032826-66B9-36AE-98ED-E4A914D9C4FA}"/>
              </a:ext>
            </a:extLst>
          </p:cNvPr>
          <p:cNvSpPr/>
          <p:nvPr/>
        </p:nvSpPr>
        <p:spPr>
          <a:xfrm>
            <a:off x="455187" y="2613032"/>
            <a:ext cx="3451688"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ディスプレイ広告配信</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pic>
        <p:nvPicPr>
          <p:cNvPr id="320" name="図 319">
            <a:extLst>
              <a:ext uri="{FF2B5EF4-FFF2-40B4-BE49-F238E27FC236}">
                <a16:creationId xmlns:a16="http://schemas.microsoft.com/office/drawing/2014/main" id="{F47D40AE-25D4-AE91-9A21-86ADA33BE7C6}"/>
              </a:ext>
            </a:extLst>
          </p:cNvPr>
          <p:cNvPicPr>
            <a:picLocks noChangeAspect="1"/>
          </p:cNvPicPr>
          <p:nvPr/>
        </p:nvPicPr>
        <p:blipFill rotWithShape="1">
          <a:blip r:embed="rId4"/>
          <a:srcRect b="53878"/>
          <a:stretch/>
        </p:blipFill>
        <p:spPr>
          <a:xfrm>
            <a:off x="1200190" y="3494141"/>
            <a:ext cx="2597240" cy="1426537"/>
          </a:xfrm>
          <a:prstGeom prst="rect">
            <a:avLst/>
          </a:prstGeom>
        </p:spPr>
      </p:pic>
      <p:pic>
        <p:nvPicPr>
          <p:cNvPr id="322" name="図 321">
            <a:extLst>
              <a:ext uri="{FF2B5EF4-FFF2-40B4-BE49-F238E27FC236}">
                <a16:creationId xmlns:a16="http://schemas.microsoft.com/office/drawing/2014/main" id="{3DC21BA0-42F5-C127-067A-ADCFB33DB129}"/>
              </a:ext>
            </a:extLst>
          </p:cNvPr>
          <p:cNvPicPr>
            <a:picLocks noChangeAspect="1"/>
          </p:cNvPicPr>
          <p:nvPr/>
        </p:nvPicPr>
        <p:blipFill>
          <a:blip r:embed="rId5"/>
          <a:srcRect r="50227"/>
          <a:stretch/>
        </p:blipFill>
        <p:spPr>
          <a:xfrm>
            <a:off x="448285" y="3494141"/>
            <a:ext cx="595858" cy="1445061"/>
          </a:xfrm>
          <a:prstGeom prst="rect">
            <a:avLst/>
          </a:prstGeom>
        </p:spPr>
      </p:pic>
      <p:sp>
        <p:nvSpPr>
          <p:cNvPr id="10" name="テキスト ボックス 9">
            <a:extLst>
              <a:ext uri="{FF2B5EF4-FFF2-40B4-BE49-F238E27FC236}">
                <a16:creationId xmlns:a16="http://schemas.microsoft.com/office/drawing/2014/main" id="{A91A2994-00B0-5772-9668-A3CF7ECD407A}"/>
              </a:ext>
            </a:extLst>
          </p:cNvPr>
          <p:cNvSpPr txBox="1"/>
          <p:nvPr/>
        </p:nvSpPr>
        <p:spPr>
          <a:xfrm>
            <a:off x="420488" y="5213902"/>
            <a:ext cx="3285607" cy="507831"/>
          </a:xfrm>
          <a:prstGeom prst="rect">
            <a:avLst/>
          </a:prstGeom>
          <a:noFill/>
          <a:ln>
            <a:noFill/>
          </a:ln>
        </p:spPr>
        <p:txBody>
          <a:bodyPr wrap="square">
            <a:spAutoFit/>
          </a:bodyPr>
          <a:lstStyle/>
          <a:p>
            <a:r>
              <a:rPr lang="en-US" altLang="ja-JP" sz="900">
                <a:latin typeface="+mn-ea"/>
              </a:rPr>
              <a:t>※</a:t>
            </a:r>
            <a:r>
              <a:rPr lang="ja-JP" altLang="en-US" sz="900">
                <a:latin typeface="+mn-ea"/>
              </a:rPr>
              <a:t>クリック数が足りずレポート作成が難しい場合がございます。レポート可能な目安として</a:t>
            </a:r>
            <a:r>
              <a:rPr lang="en-US" altLang="ja-JP" sz="900">
                <a:latin typeface="+mn-ea"/>
              </a:rPr>
              <a:t>5,000</a:t>
            </a:r>
            <a:r>
              <a:rPr lang="ja-JP" altLang="en-US" sz="900">
                <a:latin typeface="+mn-ea"/>
              </a:rPr>
              <a:t>クリック以上を見込める掲載量をおすすめしております。</a:t>
            </a:r>
          </a:p>
        </p:txBody>
      </p:sp>
      <p:sp>
        <p:nvSpPr>
          <p:cNvPr id="8" name="スライド番号プレースホルダー 5">
            <a:extLst>
              <a:ext uri="{FF2B5EF4-FFF2-40B4-BE49-F238E27FC236}">
                <a16:creationId xmlns:a16="http://schemas.microsoft.com/office/drawing/2014/main" id="{0DE815EA-DA54-2893-D8B2-1CC95518227B}"/>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20</a:t>
            </a:fld>
            <a:endParaRPr lang="ja-JP" altLang="en-US"/>
          </a:p>
        </p:txBody>
      </p:sp>
      <p:sp>
        <p:nvSpPr>
          <p:cNvPr id="6" name="テキスト ボックス 20">
            <a:extLst>
              <a:ext uri="{FF2B5EF4-FFF2-40B4-BE49-F238E27FC236}">
                <a16:creationId xmlns:a16="http://schemas.microsoft.com/office/drawing/2014/main" id="{17409A77-73AD-4E74-BF74-974CB8EC433E}"/>
              </a:ext>
            </a:extLst>
          </p:cNvPr>
          <p:cNvSpPr txBox="1"/>
          <p:nvPr/>
        </p:nvSpPr>
        <p:spPr>
          <a:xfrm>
            <a:off x="10347090" y="6552025"/>
            <a:ext cx="1505134"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pic>
        <p:nvPicPr>
          <p:cNvPr id="9" name="Picture 3">
            <a:extLst>
              <a:ext uri="{FF2B5EF4-FFF2-40B4-BE49-F238E27FC236}">
                <a16:creationId xmlns:a16="http://schemas.microsoft.com/office/drawing/2014/main" id="{17013C0C-EE17-C016-5BFA-8B86E47EA91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87578" y="4207409"/>
            <a:ext cx="3295644" cy="1869437"/>
          </a:xfrm>
          <a:prstGeom prst="rect">
            <a:avLst/>
          </a:prstGeom>
          <a:ln>
            <a:noFill/>
          </a:ln>
        </p:spPr>
      </p:pic>
    </p:spTree>
    <p:extLst>
      <p:ext uri="{BB962C8B-B14F-4D97-AF65-F5344CB8AC3E}">
        <p14:creationId xmlns:p14="http://schemas.microsoft.com/office/powerpoint/2010/main" val="4239191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txBox="1">
            <a:spLocks noGrp="1"/>
          </p:cNvSpPr>
          <p:nvPr>
            <p:ph type="title"/>
          </p:nvPr>
        </p:nvSpPr>
        <p:spPr>
          <a:xfrm>
            <a:off x="533401" y="302141"/>
            <a:ext cx="9105900" cy="332399"/>
          </a:xfrm>
          <a:noFill/>
          <a:ln>
            <a:noFill/>
          </a:ln>
        </p:spPr>
        <p:txBody>
          <a:bodyPr spcFirstLastPara="1" wrap="square" lIns="0" tIns="0" rIns="0" bIns="0" anchor="ctr" anchorCtr="0">
            <a:spAutoFit/>
          </a:bodyPr>
          <a:lstStyle/>
          <a:p>
            <a:r>
              <a:rPr lang="ja-JP" altLang="en-US" dirty="0"/>
              <a:t>広告配信クリックユーザー分析</a:t>
            </a:r>
          </a:p>
        </p:txBody>
      </p:sp>
      <p:sp>
        <p:nvSpPr>
          <p:cNvPr id="3" name="テキスト プレースホルダー 2">
            <a:extLst>
              <a:ext uri="{FF2B5EF4-FFF2-40B4-BE49-F238E27FC236}">
                <a16:creationId xmlns:a16="http://schemas.microsoft.com/office/drawing/2014/main" id="{D790B293-2FFE-1BD6-4645-29D9A5294A0C}"/>
              </a:ext>
            </a:extLst>
          </p:cNvPr>
          <p:cNvSpPr>
            <a:spLocks noGrp="1"/>
          </p:cNvSpPr>
          <p:nvPr>
            <p:ph type="body" sz="quarter" idx="19"/>
          </p:nvPr>
        </p:nvSpPr>
        <p:spPr>
          <a:xfrm>
            <a:off x="412915" y="944724"/>
            <a:ext cx="11443726" cy="528182"/>
          </a:xfrm>
        </p:spPr>
        <p:txBody>
          <a:bodyPr/>
          <a:lstStyle/>
          <a:p>
            <a:pPr algn="l"/>
            <a:r>
              <a:rPr lang="ja-JP" altLang="en-US"/>
              <a:t>広告をクリックしたユーザーと、しなかったユーザーを比較。会員属性や閲読記事の特徴を分析できます。</a:t>
            </a:r>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✓クリックしたユーザーがどんな記事を読んでいるか知りたい</a:t>
            </a: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✓クリックしたユーザーの属性や関心を分析して示唆を得たい</a:t>
            </a:r>
          </a:p>
        </p:txBody>
      </p:sp>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10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7" name="Google Shape;670;p40">
            <a:extLst>
              <a:ext uri="{FF2B5EF4-FFF2-40B4-BE49-F238E27FC236}">
                <a16:creationId xmlns:a16="http://schemas.microsoft.com/office/drawing/2014/main" id="{C271BD1F-7BB1-6E36-9369-E242296E2C8B}"/>
              </a:ext>
            </a:extLst>
          </p:cNvPr>
          <p:cNvSpPr txBox="1"/>
          <p:nvPr/>
        </p:nvSpPr>
        <p:spPr>
          <a:xfrm>
            <a:off x="4068566" y="2912834"/>
            <a:ext cx="7675149" cy="553968"/>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クリックしたユーザーとしなかったユーザーを比較し、</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会員属性にくわえて過去半年間の記事閲読行動を分析します。</a:t>
            </a:r>
          </a:p>
        </p:txBody>
      </p:sp>
      <p:sp>
        <p:nvSpPr>
          <p:cNvPr id="9" name="Google Shape;207;p2">
            <a:extLst>
              <a:ext uri="{FF2B5EF4-FFF2-40B4-BE49-F238E27FC236}">
                <a16:creationId xmlns:a16="http://schemas.microsoft.com/office/drawing/2014/main" id="{02C644E3-BAB9-867F-2389-C062C21324B8}"/>
              </a:ext>
            </a:extLst>
          </p:cNvPr>
          <p:cNvSpPr txBox="1"/>
          <p:nvPr/>
        </p:nvSpPr>
        <p:spPr>
          <a:xfrm>
            <a:off x="3979824" y="4540894"/>
            <a:ext cx="2989937" cy="785100"/>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配信終了後、レポートを提出。</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クリックしたユーザーとしなかったユーザーを比較し、</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会員属性にくわえて過去半年間の記事閲読行動を分析します。</a:t>
            </a:r>
          </a:p>
        </p:txBody>
      </p:sp>
      <p:graphicFrame>
        <p:nvGraphicFramePr>
          <p:cNvPr id="10" name="表 29">
            <a:extLst>
              <a:ext uri="{FF2B5EF4-FFF2-40B4-BE49-F238E27FC236}">
                <a16:creationId xmlns:a16="http://schemas.microsoft.com/office/drawing/2014/main" id="{30222D9B-B4B5-4A4A-918E-C2965A762D19}"/>
              </a:ext>
            </a:extLst>
          </p:cNvPr>
          <p:cNvGraphicFramePr>
            <a:graphicFrameLocks noGrp="1"/>
          </p:cNvGraphicFramePr>
          <p:nvPr/>
        </p:nvGraphicFramePr>
        <p:xfrm>
          <a:off x="4068567" y="3523419"/>
          <a:ext cx="2901194" cy="923301"/>
        </p:xfrm>
        <a:graphic>
          <a:graphicData uri="http://schemas.openxmlformats.org/drawingml/2006/table">
            <a:tbl>
              <a:tblPr firstRow="1" bandRow="1"/>
              <a:tblGrid>
                <a:gridCol w="645673">
                  <a:extLst>
                    <a:ext uri="{9D8B030D-6E8A-4147-A177-3AD203B41FA5}">
                      <a16:colId xmlns:a16="http://schemas.microsoft.com/office/drawing/2014/main" val="4187835780"/>
                    </a:ext>
                  </a:extLst>
                </a:gridCol>
                <a:gridCol w="2255521">
                  <a:extLst>
                    <a:ext uri="{9D8B030D-6E8A-4147-A177-3AD203B41FA5}">
                      <a16:colId xmlns:a16="http://schemas.microsoft.com/office/drawing/2014/main" val="1820671097"/>
                    </a:ext>
                  </a:extLst>
                </a:gridCol>
              </a:tblGrid>
              <a:tr h="415676">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507625">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集計表（</a:t>
                      </a:r>
                      <a:r>
                        <a:rPr lang="en-US" altLang="ja-JP" sz="1100" b="0">
                          <a:latin typeface="游ゴシック" panose="020B0400000000000000" pitchFamily="50" charset="-128"/>
                          <a:ea typeface="游ゴシック" panose="020B0400000000000000" pitchFamily="50" charset="-128"/>
                        </a:rPr>
                        <a:t>Excel</a:t>
                      </a:r>
                      <a:r>
                        <a:rPr lang="ja-JP" altLang="en-US" sz="1100" b="0">
                          <a:latin typeface="游ゴシック" panose="020B0400000000000000" pitchFamily="50" charset="-128"/>
                          <a:ea typeface="游ゴシック" panose="020B0400000000000000" pitchFamily="50" charset="-128"/>
                        </a:rPr>
                        <a:t>形式）</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sp>
        <p:nvSpPr>
          <p:cNvPr id="11" name="Google Shape;207;p2">
            <a:extLst>
              <a:ext uri="{FF2B5EF4-FFF2-40B4-BE49-F238E27FC236}">
                <a16:creationId xmlns:a16="http://schemas.microsoft.com/office/drawing/2014/main" id="{72753DD9-F9B0-88D6-300F-927B3A0651D2}"/>
              </a:ext>
            </a:extLst>
          </p:cNvPr>
          <p:cNvSpPr txBox="1"/>
          <p:nvPr/>
        </p:nvSpPr>
        <p:spPr>
          <a:xfrm>
            <a:off x="3967179" y="5278865"/>
            <a:ext cx="3103969" cy="785100"/>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lang="en-US" altLang="ja-JP" sz="900">
                <a:latin typeface="+mn-ea"/>
              </a:rPr>
              <a:t>※</a:t>
            </a:r>
            <a:r>
              <a:rPr lang="ja-JP" altLang="en-US" sz="900">
                <a:latin typeface="+mn-ea"/>
              </a:rPr>
              <a:t>クリエイティブ別</a:t>
            </a:r>
            <a:r>
              <a:rPr kumimoji="0" lang="ja-JP" altLang="en-US" sz="900" kern="0">
                <a:solidFill>
                  <a:srgbClr val="000000"/>
                </a:solidFill>
                <a:latin typeface="+mn-ea"/>
                <a:cs typeface="Meiryo"/>
                <a:sym typeface="Meiryo"/>
              </a:rPr>
              <a:t>など複数の集計軸を設けることはできません。</a:t>
            </a:r>
            <a:r>
              <a:rPr kumimoji="0" lang="en-US" altLang="ja-JP" sz="900" kern="0">
                <a:solidFill>
                  <a:srgbClr val="000000"/>
                </a:solidFill>
                <a:latin typeface="+mn-ea"/>
                <a:cs typeface="Meiryo"/>
                <a:sym typeface="Meiryo"/>
              </a:rPr>
              <a:t>CTR</a:t>
            </a:r>
            <a:r>
              <a:rPr kumimoji="0" lang="ja-JP" altLang="en-US" sz="900" kern="0">
                <a:solidFill>
                  <a:srgbClr val="000000"/>
                </a:solidFill>
                <a:latin typeface="+mn-ea"/>
                <a:cs typeface="Meiryo"/>
                <a:sym typeface="Meiryo"/>
              </a:rPr>
              <a:t>が最もよかったクリエイティブなど１つに絞ってのレポート作成は可能です。</a:t>
            </a:r>
            <a:endParaRPr kumimoji="0" lang="en-US" altLang="ja-JP" sz="900" kern="0">
              <a:solidFill>
                <a:srgbClr val="000000"/>
              </a:solidFill>
              <a:latin typeface="+mn-ea"/>
              <a:cs typeface="Meiryo"/>
              <a:sym typeface="Meiryo"/>
            </a:endParaRPr>
          </a:p>
          <a:p>
            <a:pPr defTabSz="1219170">
              <a:buClr>
                <a:srgbClr val="000000"/>
              </a:buClr>
              <a:buSzPts val="1300"/>
            </a:pPr>
            <a:r>
              <a:rPr kumimoji="0" lang="ja-JP" altLang="en-US" sz="900" kern="0">
                <a:solidFill>
                  <a:srgbClr val="000000"/>
                </a:solidFill>
                <a:latin typeface="+mn-ea"/>
                <a:cs typeface="Meiryo"/>
                <a:sym typeface="Meiryo"/>
              </a:rPr>
              <a:t>ご希望の場合は担当者までご相談ください。</a:t>
            </a:r>
            <a:endParaRPr lang="ja-JP" altLang="en-US" sz="900">
              <a:latin typeface="+mn-ea"/>
            </a:endParaRPr>
          </a:p>
          <a:p>
            <a:pPr defTabSz="1219170">
              <a:buClr>
                <a:srgbClr val="000000"/>
              </a:buClr>
              <a:buSzPts val="1300"/>
            </a:pPr>
            <a:endParaRPr kumimoji="0" lang="ja-JP" altLang="en-US" sz="900" kern="0">
              <a:solidFill>
                <a:srgbClr val="000000"/>
              </a:solidFill>
              <a:latin typeface="+mn-ea"/>
              <a:cs typeface="Meiryo"/>
              <a:sym typeface="Meiryo"/>
            </a:endParaRPr>
          </a:p>
        </p:txBody>
      </p:sp>
      <p:pic>
        <p:nvPicPr>
          <p:cNvPr id="17" name="図 16">
            <a:extLst>
              <a:ext uri="{FF2B5EF4-FFF2-40B4-BE49-F238E27FC236}">
                <a16:creationId xmlns:a16="http://schemas.microsoft.com/office/drawing/2014/main" id="{9F0C1572-33EF-2969-AC43-02F97CC02735}"/>
              </a:ext>
            </a:extLst>
          </p:cNvPr>
          <p:cNvPicPr>
            <a:picLocks noChangeAspect="1"/>
          </p:cNvPicPr>
          <p:nvPr/>
        </p:nvPicPr>
        <p:blipFill rotWithShape="1">
          <a:blip r:embed="rId3"/>
          <a:srcRect b="53878"/>
          <a:stretch/>
        </p:blipFill>
        <p:spPr>
          <a:xfrm>
            <a:off x="1200190" y="3494141"/>
            <a:ext cx="2597240" cy="1426537"/>
          </a:xfrm>
          <a:prstGeom prst="rect">
            <a:avLst/>
          </a:prstGeom>
        </p:spPr>
      </p:pic>
      <p:pic>
        <p:nvPicPr>
          <p:cNvPr id="18" name="図 17">
            <a:extLst>
              <a:ext uri="{FF2B5EF4-FFF2-40B4-BE49-F238E27FC236}">
                <a16:creationId xmlns:a16="http://schemas.microsoft.com/office/drawing/2014/main" id="{E38403DE-7BD2-D3B3-B5D3-A8DB01E92FBB}"/>
              </a:ext>
            </a:extLst>
          </p:cNvPr>
          <p:cNvPicPr>
            <a:picLocks noChangeAspect="1"/>
          </p:cNvPicPr>
          <p:nvPr/>
        </p:nvPicPr>
        <p:blipFill>
          <a:blip r:embed="rId4"/>
          <a:srcRect r="50227"/>
          <a:stretch/>
        </p:blipFill>
        <p:spPr>
          <a:xfrm>
            <a:off x="448285" y="3494141"/>
            <a:ext cx="595858" cy="1445061"/>
          </a:xfrm>
          <a:prstGeom prst="rect">
            <a:avLst/>
          </a:prstGeom>
        </p:spPr>
      </p:pic>
      <p:sp>
        <p:nvSpPr>
          <p:cNvPr id="19" name="Google Shape;442;p31">
            <a:extLst>
              <a:ext uri="{FF2B5EF4-FFF2-40B4-BE49-F238E27FC236}">
                <a16:creationId xmlns:a16="http://schemas.microsoft.com/office/drawing/2014/main" id="{904D8F14-0450-7763-71C7-42071C6A92BB}"/>
              </a:ext>
            </a:extLst>
          </p:cNvPr>
          <p:cNvSpPr/>
          <p:nvPr/>
        </p:nvSpPr>
        <p:spPr>
          <a:xfrm>
            <a:off x="4061665" y="2613032"/>
            <a:ext cx="7675149"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分析・レポート</a:t>
            </a:r>
          </a:p>
        </p:txBody>
      </p:sp>
      <p:sp>
        <p:nvSpPr>
          <p:cNvPr id="20" name="Google Shape;442;p31">
            <a:extLst>
              <a:ext uri="{FF2B5EF4-FFF2-40B4-BE49-F238E27FC236}">
                <a16:creationId xmlns:a16="http://schemas.microsoft.com/office/drawing/2014/main" id="{07E4CA05-DC60-6144-702D-C2D308275277}"/>
              </a:ext>
            </a:extLst>
          </p:cNvPr>
          <p:cNvSpPr/>
          <p:nvPr/>
        </p:nvSpPr>
        <p:spPr>
          <a:xfrm>
            <a:off x="455187" y="2613032"/>
            <a:ext cx="3451688"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ディスプレイ広告配信</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22" name="正方形/長方形 21">
            <a:extLst>
              <a:ext uri="{FF2B5EF4-FFF2-40B4-BE49-F238E27FC236}">
                <a16:creationId xmlns:a16="http://schemas.microsoft.com/office/drawing/2014/main" id="{0EB6E8C7-9249-6DD8-A6A8-434F084259B9}"/>
              </a:ext>
            </a:extLst>
          </p:cNvPr>
          <p:cNvSpPr/>
          <p:nvPr/>
        </p:nvSpPr>
        <p:spPr>
          <a:xfrm>
            <a:off x="7152154" y="3525888"/>
            <a:ext cx="4641227" cy="2523034"/>
          </a:xfrm>
          <a:prstGeom prst="rect">
            <a:avLst/>
          </a:prstGeom>
          <a:solidFill>
            <a:schemeClr val="bg1"/>
          </a:solid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Picture 2">
            <a:extLst>
              <a:ext uri="{FF2B5EF4-FFF2-40B4-BE49-F238E27FC236}">
                <a16:creationId xmlns:a16="http://schemas.microsoft.com/office/drawing/2014/main" id="{09E038FC-F2CD-EBD8-A2FD-B9E36993AD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0898" y="4619349"/>
            <a:ext cx="2207827" cy="121313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a:extLst>
              <a:ext uri="{FF2B5EF4-FFF2-40B4-BE49-F238E27FC236}">
                <a16:creationId xmlns:a16="http://schemas.microsoft.com/office/drawing/2014/main" id="{318F2931-94AD-6E7D-E490-475B4B643A4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189"/>
          <a:stretch/>
        </p:blipFill>
        <p:spPr bwMode="auto">
          <a:xfrm>
            <a:off x="7995537" y="3699547"/>
            <a:ext cx="1651808" cy="86309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F3C745EC-68F5-FCE6-82F2-429929C6DC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2815" y="3684406"/>
            <a:ext cx="795329" cy="7623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表 29">
            <a:extLst>
              <a:ext uri="{FF2B5EF4-FFF2-40B4-BE49-F238E27FC236}">
                <a16:creationId xmlns:a16="http://schemas.microsoft.com/office/drawing/2014/main" id="{2F0B49AC-ACEB-82A0-FF92-5C297E643ED1}"/>
              </a:ext>
            </a:extLst>
          </p:cNvPr>
          <p:cNvGraphicFramePr>
            <a:graphicFrameLocks noGrp="1"/>
          </p:cNvGraphicFramePr>
          <p:nvPr/>
        </p:nvGraphicFramePr>
        <p:xfrm>
          <a:off x="9714540" y="3699547"/>
          <a:ext cx="1938980" cy="1427100"/>
        </p:xfrm>
        <a:graphic>
          <a:graphicData uri="http://schemas.openxmlformats.org/drawingml/2006/table">
            <a:tbl>
              <a:tblPr firstRow="1" bandRow="1">
                <a:tableStyleId>{7E9639D4-E3E2-4D34-9284-5A2195B3D0D7}</a:tableStyleId>
              </a:tblPr>
              <a:tblGrid>
                <a:gridCol w="1938980">
                  <a:extLst>
                    <a:ext uri="{9D8B030D-6E8A-4147-A177-3AD203B41FA5}">
                      <a16:colId xmlns:a16="http://schemas.microsoft.com/office/drawing/2014/main" val="4187835780"/>
                    </a:ext>
                  </a:extLst>
                </a:gridCol>
              </a:tblGrid>
              <a:tr h="16414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クリックユーザーの閲読記事上位</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740026054"/>
                  </a:ext>
                </a:extLst>
              </a:tr>
              <a:tr h="200459">
                <a:tc>
                  <a:txBody>
                    <a:bodyPr/>
                    <a:lstStyle/>
                    <a:p>
                      <a:pPr rtl="0" fontAlgn="b"/>
                      <a:r>
                        <a:rPr lang="en-US" altLang="ja-JP" sz="900">
                          <a:effectLst/>
                        </a:rPr>
                        <a:t>【</a:t>
                      </a:r>
                      <a:r>
                        <a:rPr lang="ja-JP" altLang="en-US" sz="900">
                          <a:effectLst/>
                        </a:rPr>
                        <a:t>ランキング</a:t>
                      </a:r>
                      <a:r>
                        <a:rPr lang="en-US" altLang="ja-JP" sz="900">
                          <a:effectLst/>
                        </a:rPr>
                        <a:t>】</a:t>
                      </a:r>
                      <a:r>
                        <a:rPr lang="ja-JP" altLang="en-US" sz="900">
                          <a:effectLst/>
                        </a:rPr>
                        <a:t>国家公務員総合職・合格者数</a:t>
                      </a:r>
                      <a:r>
                        <a:rPr lang="en-US" altLang="ja-JP" sz="900">
                          <a:effectLst/>
                        </a:rPr>
                        <a:t>1</a:t>
                      </a:r>
                      <a:r>
                        <a:rPr lang="ja-JP" altLang="en-US" sz="900">
                          <a:effectLst/>
                        </a:rPr>
                        <a:t>位の大学は</a:t>
                      </a:r>
                      <a:r>
                        <a:rPr lang="en-US" altLang="ja-JP" sz="900">
                          <a:effectLst/>
                        </a:rPr>
                        <a:t>? </a:t>
                      </a:r>
                      <a:r>
                        <a:rPr lang="ja-JP" altLang="en-US" sz="900">
                          <a:effectLst/>
                        </a:rPr>
                        <a:t>私大や女性の割合も増加</a:t>
                      </a:r>
                    </a:p>
                  </a:txBody>
                  <a:tcPr marL="28575" marR="28575" marT="19050" marB="190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53259581"/>
                  </a:ext>
                </a:extLst>
              </a:tr>
              <a:tr h="200459">
                <a:tc>
                  <a:txBody>
                    <a:bodyPr/>
                    <a:lstStyle/>
                    <a:p>
                      <a:pPr rtl="0" fontAlgn="b"/>
                      <a:r>
                        <a:rPr lang="ja-JP" altLang="en-US" sz="900">
                          <a:effectLst/>
                        </a:rPr>
                        <a:t>ドジャース、大谷選手通訳の水原一平氏の解雇認める 違法賭博関与か</a:t>
                      </a:r>
                      <a:r>
                        <a:rPr lang="en-US" altLang="ja-JP" sz="900">
                          <a:effectLst/>
                        </a:rPr>
                        <a:t>:</a:t>
                      </a:r>
                      <a:r>
                        <a:rPr lang="ja-JP" altLang="en-US" sz="900">
                          <a:effectLst/>
                        </a:rPr>
                        <a:t>朝日新聞デジタル</a:t>
                      </a:r>
                    </a:p>
                  </a:txBody>
                  <a:tcPr marL="28575" marR="28575" marT="19050" marB="190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7280013"/>
                  </a:ext>
                </a:extLst>
              </a:tr>
              <a:tr h="0">
                <a:tc>
                  <a:txBody>
                    <a:bodyPr/>
                    <a:lstStyle/>
                    <a:p>
                      <a:pPr rtl="0" fontAlgn="b"/>
                      <a:endParaRPr lang="ja-JP" altLang="en-US" sz="900">
                        <a:effectLst/>
                      </a:endParaRPr>
                    </a:p>
                  </a:txBody>
                  <a:tcPr marL="28575" marR="28575" marT="19050" marB="190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88681967"/>
                  </a:ext>
                </a:extLst>
              </a:tr>
            </a:tbl>
          </a:graphicData>
        </a:graphic>
      </p:graphicFrame>
      <p:sp>
        <p:nvSpPr>
          <p:cNvPr id="28" name="テキスト ボックス 27">
            <a:extLst>
              <a:ext uri="{FF2B5EF4-FFF2-40B4-BE49-F238E27FC236}">
                <a16:creationId xmlns:a16="http://schemas.microsoft.com/office/drawing/2014/main" id="{A56844F3-CFC3-2D81-60CD-4E1EFDB66F8C}"/>
              </a:ext>
            </a:extLst>
          </p:cNvPr>
          <p:cNvSpPr txBox="1"/>
          <p:nvPr/>
        </p:nvSpPr>
        <p:spPr>
          <a:xfrm>
            <a:off x="9525757" y="5246150"/>
            <a:ext cx="2400532" cy="666593"/>
          </a:xfrm>
          <a:prstGeom prst="rect">
            <a:avLst/>
          </a:prstGeom>
          <a:noFill/>
          <a:ln>
            <a:noFill/>
          </a:ln>
        </p:spPr>
        <p:txBody>
          <a:bodyPr wrap="square">
            <a:spAutoFit/>
          </a:bodyPr>
          <a:lstStyle/>
          <a:p>
            <a:pPr defTabSz="1219170">
              <a:buClr>
                <a:srgbClr val="000000"/>
              </a:buClr>
            </a:pPr>
            <a:r>
              <a:rPr kumimoji="0" lang="ja-JP" altLang="en-US" sz="933" b="1" kern="0">
                <a:solidFill>
                  <a:srgbClr val="000000"/>
                </a:solidFill>
                <a:latin typeface="游ゴシック" panose="020B0400000000000000" pitchFamily="50" charset="-128"/>
                <a:ea typeface="游ゴシック" panose="020B0400000000000000" pitchFamily="50" charset="-128"/>
                <a:cs typeface="Arial"/>
                <a:sym typeface="Arial"/>
              </a:rPr>
              <a:t>・クリックユーザーの閲読ジャンル</a:t>
            </a:r>
            <a:endParaRPr kumimoji="0" lang="en-US" altLang="ja-JP" sz="933" b="1" kern="0">
              <a:solidFill>
                <a:srgbClr val="000000"/>
              </a:solidFill>
              <a:latin typeface="游ゴシック" panose="020B0400000000000000" pitchFamily="50" charset="-128"/>
              <a:ea typeface="游ゴシック" panose="020B0400000000000000" pitchFamily="50" charset="-128"/>
              <a:cs typeface="Arial"/>
              <a:sym typeface="Arial"/>
            </a:endParaRPr>
          </a:p>
          <a:p>
            <a:pPr defTabSz="1219170">
              <a:buClr>
                <a:srgbClr val="000000"/>
              </a:buClr>
            </a:pPr>
            <a:r>
              <a:rPr kumimoji="0" lang="ja-JP" altLang="en-US" sz="933" b="1" kern="0">
                <a:solidFill>
                  <a:srgbClr val="000000"/>
                </a:solidFill>
                <a:latin typeface="游ゴシック" panose="020B0400000000000000" pitchFamily="50" charset="-128"/>
                <a:ea typeface="游ゴシック" panose="020B0400000000000000" pitchFamily="50" charset="-128"/>
                <a:cs typeface="Arial"/>
                <a:sym typeface="Arial"/>
              </a:rPr>
              <a:t>・クリックユーザーの閲読記事サマリ</a:t>
            </a:r>
          </a:p>
          <a:p>
            <a:pPr defTabSz="1219170">
              <a:buClr>
                <a:srgbClr val="000000"/>
              </a:buClr>
            </a:pPr>
            <a:r>
              <a:rPr kumimoji="0" lang="ja-JP" altLang="en-US" sz="933" b="1" kern="0">
                <a:solidFill>
                  <a:srgbClr val="000000"/>
                </a:solidFill>
                <a:latin typeface="游ゴシック" panose="020B0400000000000000" pitchFamily="50" charset="-128"/>
                <a:ea typeface="游ゴシック" panose="020B0400000000000000" pitchFamily="50" charset="-128"/>
                <a:cs typeface="Arial"/>
                <a:sym typeface="Arial"/>
              </a:rPr>
              <a:t>・上位５ジャンルの閲読記事詳細</a:t>
            </a:r>
            <a:endParaRPr kumimoji="0" lang="en-US" altLang="ja-JP" sz="933" b="1" kern="0">
              <a:solidFill>
                <a:srgbClr val="000000"/>
              </a:solidFill>
              <a:latin typeface="游ゴシック" panose="020B0400000000000000" pitchFamily="50" charset="-128"/>
              <a:ea typeface="游ゴシック" panose="020B0400000000000000" pitchFamily="50" charset="-128"/>
              <a:cs typeface="Arial"/>
              <a:sym typeface="Arial"/>
            </a:endParaRPr>
          </a:p>
          <a:p>
            <a:pPr defTabSz="1219170">
              <a:buClr>
                <a:srgbClr val="000000"/>
              </a:buClr>
            </a:pPr>
            <a:r>
              <a:rPr kumimoji="0" lang="ja-JP" altLang="en-US" sz="933" b="1" kern="0">
                <a:solidFill>
                  <a:srgbClr val="000000"/>
                </a:solidFill>
                <a:latin typeface="游ゴシック" panose="020B0400000000000000" pitchFamily="50" charset="-128"/>
                <a:ea typeface="游ゴシック" panose="020B0400000000000000" pitchFamily="50" charset="-128"/>
                <a:cs typeface="Arial"/>
                <a:sym typeface="Arial"/>
              </a:rPr>
              <a:t>・年齢性別の特徴</a:t>
            </a:r>
          </a:p>
        </p:txBody>
      </p:sp>
      <p:sp>
        <p:nvSpPr>
          <p:cNvPr id="29" name="テキスト ボックス 28">
            <a:extLst>
              <a:ext uri="{FF2B5EF4-FFF2-40B4-BE49-F238E27FC236}">
                <a16:creationId xmlns:a16="http://schemas.microsoft.com/office/drawing/2014/main" id="{69BA9194-3119-F6B6-44FE-0774A60408E5}"/>
              </a:ext>
            </a:extLst>
          </p:cNvPr>
          <p:cNvSpPr txBox="1"/>
          <p:nvPr/>
        </p:nvSpPr>
        <p:spPr>
          <a:xfrm>
            <a:off x="420488" y="5213902"/>
            <a:ext cx="3285607" cy="507831"/>
          </a:xfrm>
          <a:prstGeom prst="rect">
            <a:avLst/>
          </a:prstGeom>
          <a:noFill/>
          <a:ln>
            <a:noFill/>
          </a:ln>
        </p:spPr>
        <p:txBody>
          <a:bodyPr wrap="square">
            <a:spAutoFit/>
          </a:bodyPr>
          <a:lstStyle/>
          <a:p>
            <a:r>
              <a:rPr lang="en-US" altLang="ja-JP" sz="900">
                <a:latin typeface="+mn-ea"/>
              </a:rPr>
              <a:t>※</a:t>
            </a:r>
            <a:r>
              <a:rPr lang="ja-JP" altLang="en-US" sz="900">
                <a:latin typeface="+mn-ea"/>
              </a:rPr>
              <a:t>クリック数が足りずレポート作成が難しい場合がございます。レポート可能な目安として</a:t>
            </a:r>
            <a:r>
              <a:rPr lang="en-US" altLang="ja-JP" sz="900">
                <a:latin typeface="+mn-ea"/>
              </a:rPr>
              <a:t>5,000</a:t>
            </a:r>
            <a:r>
              <a:rPr lang="ja-JP" altLang="en-US" sz="900">
                <a:latin typeface="+mn-ea"/>
              </a:rPr>
              <a:t>クリック以上を見込める掲載量をおすすめしております。</a:t>
            </a:r>
          </a:p>
        </p:txBody>
      </p:sp>
      <p:sp>
        <p:nvSpPr>
          <p:cNvPr id="2" name="テキスト ボックス 20">
            <a:extLst>
              <a:ext uri="{FF2B5EF4-FFF2-40B4-BE49-F238E27FC236}">
                <a16:creationId xmlns:a16="http://schemas.microsoft.com/office/drawing/2014/main" id="{A108E7D7-3E82-8314-DAA2-18379A24AB7C}"/>
              </a:ext>
            </a:extLst>
          </p:cNvPr>
          <p:cNvSpPr txBox="1"/>
          <p:nvPr/>
        </p:nvSpPr>
        <p:spPr>
          <a:xfrm>
            <a:off x="10347090" y="6552025"/>
            <a:ext cx="1505134"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4" name="スライド番号プレースホルダー 5">
            <a:extLst>
              <a:ext uri="{FF2B5EF4-FFF2-40B4-BE49-F238E27FC236}">
                <a16:creationId xmlns:a16="http://schemas.microsoft.com/office/drawing/2014/main" id="{40F44212-49CD-D9EB-9874-5082F8B91261}"/>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21</a:t>
            </a:fld>
            <a:endParaRPr lang="ja-JP" altLang="en-US"/>
          </a:p>
        </p:txBody>
      </p:sp>
    </p:spTree>
    <p:extLst>
      <p:ext uri="{BB962C8B-B14F-4D97-AF65-F5344CB8AC3E}">
        <p14:creationId xmlns:p14="http://schemas.microsoft.com/office/powerpoint/2010/main" val="4164634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69272AF4-0D04-AD3E-6311-D7F25387170B}"/>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DFE5A1EC-5368-B81E-ABD1-DC469958B39E}"/>
              </a:ext>
            </a:extLst>
          </p:cNvPr>
          <p:cNvSpPr>
            <a:spLocks noGrp="1"/>
          </p:cNvSpPr>
          <p:nvPr>
            <p:ph type="ctrTitle"/>
          </p:nvPr>
        </p:nvSpPr>
        <p:spPr/>
        <p:txBody>
          <a:bodyPr>
            <a:normAutofit/>
          </a:bodyPr>
          <a:lstStyle/>
          <a:p>
            <a:r>
              <a:rPr lang="ja-JP" altLang="en-US" sz="3600" dirty="0">
                <a:solidFill>
                  <a:schemeClr val="tx1">
                    <a:lumMod val="85000"/>
                    <a:lumOff val="15000"/>
                  </a:schemeClr>
                </a:solidFill>
              </a:rPr>
              <a:t>アンケート</a:t>
            </a:r>
            <a:r>
              <a:rPr lang="ja-JP" altLang="en-US" sz="2800" dirty="0">
                <a:solidFill>
                  <a:schemeClr val="tx1">
                    <a:lumMod val="85000"/>
                    <a:lumOff val="15000"/>
                  </a:schemeClr>
                </a:solidFill>
              </a:rPr>
              <a:t>（タイアップ広告向け）</a:t>
            </a:r>
            <a:endParaRPr lang="ja-JP" altLang="en-US" sz="3600" dirty="0">
              <a:solidFill>
                <a:schemeClr val="tx1">
                  <a:lumMod val="85000"/>
                  <a:lumOff val="15000"/>
                </a:schemeClr>
              </a:solidFill>
            </a:endParaRPr>
          </a:p>
        </p:txBody>
      </p:sp>
      <p:sp>
        <p:nvSpPr>
          <p:cNvPr id="2" name="テキスト プレースホルダー 1">
            <a:extLst>
              <a:ext uri="{FF2B5EF4-FFF2-40B4-BE49-F238E27FC236}">
                <a16:creationId xmlns:a16="http://schemas.microsoft.com/office/drawing/2014/main" id="{1D152B37-34B0-F962-5390-689365286849}"/>
              </a:ext>
            </a:extLst>
          </p:cNvPr>
          <p:cNvSpPr>
            <a:spLocks noGrp="1"/>
          </p:cNvSpPr>
          <p:nvPr>
            <p:ph type="body" sz="quarter" idx="10"/>
          </p:nvPr>
        </p:nvSpPr>
        <p:spPr/>
        <p:txBody>
          <a:bodyPr/>
          <a:lstStyle/>
          <a:p>
            <a:r>
              <a:rPr lang="ja-JP" altLang="en-US" dirty="0"/>
              <a:t>オプションメニュー</a:t>
            </a:r>
          </a:p>
        </p:txBody>
      </p:sp>
    </p:spTree>
    <p:extLst>
      <p:ext uri="{BB962C8B-B14F-4D97-AF65-F5344CB8AC3E}">
        <p14:creationId xmlns:p14="http://schemas.microsoft.com/office/powerpoint/2010/main" val="4193547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a:extLst>
            <a:ext uri="{FF2B5EF4-FFF2-40B4-BE49-F238E27FC236}">
              <a16:creationId xmlns:a16="http://schemas.microsoft.com/office/drawing/2014/main" id="{F3E328B1-2D01-B9BB-ED77-019497C1E1FC}"/>
            </a:ext>
          </a:extLst>
        </p:cNvPr>
        <p:cNvGrpSpPr/>
        <p:nvPr/>
      </p:nvGrpSpPr>
      <p:grpSpPr>
        <a:xfrm>
          <a:off x="0" y="0"/>
          <a:ext cx="0" cy="0"/>
          <a:chOff x="0" y="0"/>
          <a:chExt cx="0" cy="0"/>
        </a:xfrm>
      </p:grpSpPr>
      <p:sp>
        <p:nvSpPr>
          <p:cNvPr id="338" name="Google Shape;338;p26">
            <a:extLst>
              <a:ext uri="{FF2B5EF4-FFF2-40B4-BE49-F238E27FC236}">
                <a16:creationId xmlns:a16="http://schemas.microsoft.com/office/drawing/2014/main" id="{9F6845DF-0CF1-FCC3-9ADE-D0F86CAC9316}"/>
              </a:ext>
            </a:extLst>
          </p:cNvPr>
          <p:cNvSpPr txBox="1">
            <a:spLocks noGrp="1"/>
          </p:cNvSpPr>
          <p:nvPr>
            <p:ph type="title"/>
          </p:nvPr>
        </p:nvSpPr>
        <p:spPr>
          <a:xfrm>
            <a:off x="533401" y="302141"/>
            <a:ext cx="9105900" cy="332399"/>
          </a:xfrm>
          <a:noFill/>
          <a:ln>
            <a:noFill/>
          </a:ln>
        </p:spPr>
        <p:txBody>
          <a:bodyPr spcFirstLastPara="1" wrap="square" lIns="0" tIns="0" rIns="0" bIns="0" anchor="ctr" anchorCtr="0">
            <a:spAutoFit/>
          </a:bodyPr>
          <a:lstStyle/>
          <a:p>
            <a:r>
              <a:rPr lang="ja-JP" altLang="en-US" dirty="0"/>
              <a:t>タイアップ広告 記事下アンケート</a:t>
            </a:r>
          </a:p>
        </p:txBody>
      </p:sp>
      <p:sp>
        <p:nvSpPr>
          <p:cNvPr id="16" name="テキスト プレースホルダー 15">
            <a:extLst>
              <a:ext uri="{FF2B5EF4-FFF2-40B4-BE49-F238E27FC236}">
                <a16:creationId xmlns:a16="http://schemas.microsoft.com/office/drawing/2014/main" id="{C30CC576-F08C-29DF-E20A-4CEA0B4E8897}"/>
              </a:ext>
            </a:extLst>
          </p:cNvPr>
          <p:cNvSpPr>
            <a:spLocks noGrp="1"/>
          </p:cNvSpPr>
          <p:nvPr>
            <p:ph type="body" sz="quarter" idx="19"/>
          </p:nvPr>
        </p:nvSpPr>
        <p:spPr>
          <a:xfrm>
            <a:off x="412915" y="944724"/>
            <a:ext cx="11443726" cy="528182"/>
          </a:xfrm>
        </p:spPr>
        <p:txBody>
          <a:bodyPr/>
          <a:lstStyle/>
          <a:p>
            <a:pPr algn="l"/>
            <a:r>
              <a:rPr lang="ja-JP" altLang="en-US"/>
              <a:t>タイアップ広告の記事下で読者にアンケートを実施。認知度やコンテンツへの評価を調査できます。</a:t>
            </a:r>
          </a:p>
          <a:p>
            <a:endParaRPr lang="ja-JP" altLang="en-US"/>
          </a:p>
        </p:txBody>
      </p:sp>
      <p:sp>
        <p:nvSpPr>
          <p:cNvPr id="342" name="Google Shape;342;p26">
            <a:extLst>
              <a:ext uri="{FF2B5EF4-FFF2-40B4-BE49-F238E27FC236}">
                <a16:creationId xmlns:a16="http://schemas.microsoft.com/office/drawing/2014/main" id="{26AD190B-B460-1355-09DA-7F1013885B2B}"/>
              </a:ext>
            </a:extLst>
          </p:cNvPr>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914377">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✓タイアップ広告の反応を可視化したい</a:t>
            </a:r>
            <a:endPar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endParaRPr>
          </a:p>
          <a:p>
            <a:pPr defTabSz="914377">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✓コンテンツを読んだ感想を聞きたい</a:t>
            </a:r>
          </a:p>
        </p:txBody>
      </p:sp>
      <p:sp>
        <p:nvSpPr>
          <p:cNvPr id="23" name="Google Shape;1116;p56">
            <a:extLst>
              <a:ext uri="{FF2B5EF4-FFF2-40B4-BE49-F238E27FC236}">
                <a16:creationId xmlns:a16="http://schemas.microsoft.com/office/drawing/2014/main" id="{62E95650-20BF-5B33-0492-21D4387DE234}"/>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914377">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30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26" name="Google Shape;442;p31">
            <a:extLst>
              <a:ext uri="{FF2B5EF4-FFF2-40B4-BE49-F238E27FC236}">
                <a16:creationId xmlns:a16="http://schemas.microsoft.com/office/drawing/2014/main" id="{7FABDF07-7B54-0F93-0DE1-D298F8FE49EF}"/>
              </a:ext>
            </a:extLst>
          </p:cNvPr>
          <p:cNvSpPr/>
          <p:nvPr/>
        </p:nvSpPr>
        <p:spPr>
          <a:xfrm>
            <a:off x="8841955" y="2613032"/>
            <a:ext cx="3010268"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914377">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レポート</a:t>
            </a:r>
          </a:p>
        </p:txBody>
      </p:sp>
      <p:sp>
        <p:nvSpPr>
          <p:cNvPr id="27" name="Google Shape;442;p31">
            <a:extLst>
              <a:ext uri="{FF2B5EF4-FFF2-40B4-BE49-F238E27FC236}">
                <a16:creationId xmlns:a16="http://schemas.microsoft.com/office/drawing/2014/main" id="{7C96E318-5666-F56F-A249-8C763E7C4A45}"/>
              </a:ext>
            </a:extLst>
          </p:cNvPr>
          <p:cNvSpPr/>
          <p:nvPr/>
        </p:nvSpPr>
        <p:spPr>
          <a:xfrm>
            <a:off x="455187" y="2613032"/>
            <a:ext cx="8120877"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914377">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タイアップ広告掲載・アンケート収集</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pic>
        <p:nvPicPr>
          <p:cNvPr id="359" name="図 358">
            <a:extLst>
              <a:ext uri="{FF2B5EF4-FFF2-40B4-BE49-F238E27FC236}">
                <a16:creationId xmlns:a16="http://schemas.microsoft.com/office/drawing/2014/main" id="{FE1CEB4A-EB70-481A-C43D-0E8304BAEE00}"/>
              </a:ext>
            </a:extLst>
          </p:cNvPr>
          <p:cNvPicPr>
            <a:picLocks noChangeAspect="1"/>
          </p:cNvPicPr>
          <p:nvPr/>
        </p:nvPicPr>
        <p:blipFill rotWithShape="1">
          <a:blip r:embed="rId3"/>
          <a:srcRect l="4554" t="13176" r="5004" b="29293"/>
          <a:stretch/>
        </p:blipFill>
        <p:spPr>
          <a:xfrm>
            <a:off x="2321922" y="4141757"/>
            <a:ext cx="1456839" cy="1880018"/>
          </a:xfrm>
          <a:prstGeom prst="rect">
            <a:avLst/>
          </a:prstGeom>
        </p:spPr>
      </p:pic>
      <p:graphicFrame>
        <p:nvGraphicFramePr>
          <p:cNvPr id="24" name="表 29">
            <a:extLst>
              <a:ext uri="{FF2B5EF4-FFF2-40B4-BE49-F238E27FC236}">
                <a16:creationId xmlns:a16="http://schemas.microsoft.com/office/drawing/2014/main" id="{431D3A57-1C27-5146-2886-0C9956A45285}"/>
              </a:ext>
            </a:extLst>
          </p:cNvPr>
          <p:cNvGraphicFramePr>
            <a:graphicFrameLocks noGrp="1"/>
          </p:cNvGraphicFramePr>
          <p:nvPr/>
        </p:nvGraphicFramePr>
        <p:xfrm>
          <a:off x="4285899" y="3157218"/>
          <a:ext cx="4166047" cy="2961527"/>
        </p:xfrm>
        <a:graphic>
          <a:graphicData uri="http://schemas.openxmlformats.org/drawingml/2006/table">
            <a:tbl>
              <a:tblPr firstRow="1" bandRow="1"/>
              <a:tblGrid>
                <a:gridCol w="1141743">
                  <a:extLst>
                    <a:ext uri="{9D8B030D-6E8A-4147-A177-3AD203B41FA5}">
                      <a16:colId xmlns:a16="http://schemas.microsoft.com/office/drawing/2014/main" val="4187835780"/>
                    </a:ext>
                  </a:extLst>
                </a:gridCol>
                <a:gridCol w="3024304">
                  <a:extLst>
                    <a:ext uri="{9D8B030D-6E8A-4147-A177-3AD203B41FA5}">
                      <a16:colId xmlns:a16="http://schemas.microsoft.com/office/drawing/2014/main" val="1820671097"/>
                    </a:ext>
                  </a:extLst>
                </a:gridCol>
              </a:tblGrid>
              <a:tr h="1330014">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設問</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altLang="en-US" sz="1100" b="0" u="none" strike="noStrike" cap="none">
                          <a:latin typeface="游ゴシック" panose="020B0400000000000000" pitchFamily="50" charset="-128"/>
                          <a:ea typeface="+mn-ea"/>
                          <a:cs typeface="Arial"/>
                          <a:sym typeface="Arial"/>
                        </a:rPr>
                        <a:t>５問</a:t>
                      </a:r>
                      <a:endParaRPr lang="en-US" altLang="ja-JP" sz="1100" b="0" u="none" strike="noStrike" cap="none">
                        <a:latin typeface="游ゴシック" panose="020B0400000000000000" pitchFamily="50" charset="-128"/>
                        <a:ea typeface="+mn-ea"/>
                        <a:cs typeface="Arial"/>
                        <a:sym typeface="Arial"/>
                      </a:endParaRPr>
                    </a:p>
                    <a:p>
                      <a:pPr marL="0" marR="0" lvl="0" indent="0" algn="l" rtl="0">
                        <a:lnSpc>
                          <a:spcPct val="100000"/>
                        </a:lnSpc>
                        <a:spcBef>
                          <a:spcPts val="0"/>
                        </a:spcBef>
                        <a:spcAft>
                          <a:spcPts val="0"/>
                        </a:spcAft>
                        <a:buNone/>
                      </a:pPr>
                      <a:r>
                        <a:rPr lang="ja-JP" altLang="en-US" sz="1100" b="0" u="none" strike="noStrike" cap="none">
                          <a:latin typeface="游ゴシック" panose="020B0400000000000000" pitchFamily="50" charset="-128"/>
                          <a:ea typeface="+mn-ea"/>
                          <a:cs typeface="Arial"/>
                          <a:sym typeface="Arial"/>
                        </a:rPr>
                        <a:t>①基本項目：性別</a:t>
                      </a:r>
                    </a:p>
                    <a:p>
                      <a:pPr marL="0" marR="0" lvl="0" indent="0" algn="l" rtl="0">
                        <a:lnSpc>
                          <a:spcPct val="100000"/>
                        </a:lnSpc>
                        <a:spcBef>
                          <a:spcPts val="0"/>
                        </a:spcBef>
                        <a:spcAft>
                          <a:spcPts val="0"/>
                        </a:spcAft>
                        <a:buNone/>
                      </a:pPr>
                      <a:r>
                        <a:rPr lang="ja-JP" altLang="en-US" sz="1100" b="0" u="none" strike="noStrike" cap="none">
                          <a:latin typeface="游ゴシック" panose="020B0400000000000000" pitchFamily="50" charset="-128"/>
                          <a:ea typeface="+mn-ea"/>
                          <a:cs typeface="Arial"/>
                          <a:sym typeface="Arial"/>
                        </a:rPr>
                        <a:t>②基本項目：年代</a:t>
                      </a:r>
                    </a:p>
                    <a:p>
                      <a:pPr marL="0" marR="0" lvl="0" indent="0" algn="l" rtl="0">
                        <a:lnSpc>
                          <a:spcPct val="100000"/>
                        </a:lnSpc>
                        <a:spcBef>
                          <a:spcPts val="0"/>
                        </a:spcBef>
                        <a:spcAft>
                          <a:spcPts val="0"/>
                        </a:spcAft>
                        <a:buNone/>
                      </a:pPr>
                      <a:r>
                        <a:rPr lang="ja-JP" altLang="en-US" sz="1100" b="0" u="none" strike="noStrike" cap="none">
                          <a:latin typeface="游ゴシック" panose="020B0400000000000000" pitchFamily="50" charset="-128"/>
                          <a:ea typeface="+mn-ea"/>
                          <a:cs typeface="Arial"/>
                          <a:sym typeface="Arial"/>
                        </a:rPr>
                        <a:t>③カスタム項目１（例：ブランド認知）</a:t>
                      </a:r>
                    </a:p>
                    <a:p>
                      <a:pPr marL="0" marR="0" lvl="0" indent="0" algn="l" rtl="0">
                        <a:lnSpc>
                          <a:spcPct val="100000"/>
                        </a:lnSpc>
                        <a:spcBef>
                          <a:spcPts val="0"/>
                        </a:spcBef>
                        <a:spcAft>
                          <a:spcPts val="0"/>
                        </a:spcAft>
                        <a:buNone/>
                      </a:pPr>
                      <a:r>
                        <a:rPr lang="ja-JP" altLang="en-US" sz="1100" b="0" u="none" strike="noStrike" cap="none">
                          <a:latin typeface="游ゴシック" panose="020B0400000000000000" pitchFamily="50" charset="-128"/>
                          <a:ea typeface="+mn-ea"/>
                          <a:cs typeface="Arial"/>
                          <a:sym typeface="Arial"/>
                        </a:rPr>
                        <a:t>④カスタム項目２（例：記事感想）</a:t>
                      </a:r>
                    </a:p>
                    <a:p>
                      <a:pPr marL="0" marR="0" lvl="0" indent="0" algn="l" rtl="0">
                        <a:lnSpc>
                          <a:spcPct val="100000"/>
                        </a:lnSpc>
                        <a:spcBef>
                          <a:spcPts val="0"/>
                        </a:spcBef>
                        <a:spcAft>
                          <a:spcPts val="0"/>
                        </a:spcAft>
                        <a:buNone/>
                      </a:pPr>
                      <a:r>
                        <a:rPr lang="ja-JP" altLang="en-US" sz="1100" b="0" u="none" strike="noStrike" cap="none">
                          <a:latin typeface="游ゴシック" panose="020B0400000000000000" pitchFamily="50" charset="-128"/>
                          <a:ea typeface="+mn-ea"/>
                          <a:cs typeface="Arial"/>
                          <a:sym typeface="Arial"/>
                        </a:rPr>
                        <a:t>⑤基本項目：自由回答</a:t>
                      </a: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2036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回収数</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zh-TW" altLang="en-US" sz="1100" b="0">
                          <a:latin typeface="游ゴシック" panose="020B0400000000000000" pitchFamily="50" charset="-128"/>
                          <a:ea typeface="游ゴシック" panose="020B0400000000000000" pitchFamily="50" charset="-128"/>
                        </a:rPr>
                        <a:t>非保証　</a:t>
                      </a:r>
                      <a:r>
                        <a:rPr lang="en-US" altLang="zh-TW" sz="1100" b="0">
                          <a:latin typeface="游ゴシック" panose="020B0400000000000000" pitchFamily="50" charset="-128"/>
                          <a:ea typeface="游ゴシック" panose="020B0400000000000000" pitchFamily="50" charset="-128"/>
                        </a:rPr>
                        <a:t>※</a:t>
                      </a:r>
                      <a:r>
                        <a:rPr lang="zh-TW" altLang="en-US" sz="1100" b="0">
                          <a:latin typeface="游ゴシック" panose="020B0400000000000000" pitchFamily="50" charset="-128"/>
                          <a:ea typeface="游ゴシック" panose="020B0400000000000000" pitchFamily="50" charset="-128"/>
                        </a:rPr>
                        <a:t>想定</a:t>
                      </a:r>
                      <a:r>
                        <a:rPr lang="ja-JP" altLang="en-US" sz="1100" b="0">
                          <a:latin typeface="游ゴシック" panose="020B0400000000000000" pitchFamily="50" charset="-128"/>
                          <a:ea typeface="游ゴシック" panose="020B0400000000000000" pitchFamily="50" charset="-128"/>
                        </a:rPr>
                        <a:t>回答</a:t>
                      </a:r>
                      <a:r>
                        <a:rPr lang="zh-TW" altLang="en-US" sz="1100" b="0">
                          <a:latin typeface="游ゴシック" panose="020B0400000000000000" pitchFamily="50" charset="-128"/>
                          <a:ea typeface="游ゴシック" panose="020B0400000000000000" pitchFamily="50" charset="-128"/>
                        </a:rPr>
                        <a:t>率</a:t>
                      </a:r>
                      <a:r>
                        <a:rPr lang="en-US" altLang="zh-TW" sz="1100" b="0">
                          <a:latin typeface="游ゴシック" panose="020B0400000000000000" pitchFamily="50" charset="-128"/>
                          <a:ea typeface="游ゴシック" panose="020B0400000000000000" pitchFamily="50" charset="-128"/>
                        </a:rPr>
                        <a:t>0.3~0.5%</a:t>
                      </a: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r h="387313">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36370271"/>
                  </a:ext>
                </a:extLst>
              </a:tr>
              <a:tr h="387313">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スケジュール</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ja-JP" altLang="en-US" sz="1100" kern="0">
                          <a:solidFill>
                            <a:srgbClr val="000000"/>
                          </a:solidFill>
                          <a:latin typeface="游ゴシック" panose="020B0400000000000000" pitchFamily="50" charset="-128"/>
                          <a:ea typeface="游ゴシック" panose="020B0400000000000000" pitchFamily="50" charset="-128"/>
                          <a:cs typeface="Meiryo"/>
                          <a:sym typeface="Meiryo"/>
                        </a:rPr>
                        <a:t>設問</a:t>
                      </a:r>
                      <a:r>
                        <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rPr>
                        <a:t>FIX</a:t>
                      </a:r>
                      <a:r>
                        <a:rPr kumimoji="0" lang="ja-JP" altLang="en-US" sz="1100" kern="0">
                          <a:solidFill>
                            <a:srgbClr val="000000"/>
                          </a:solidFill>
                          <a:latin typeface="游ゴシック" panose="020B0400000000000000" pitchFamily="50" charset="-128"/>
                          <a:ea typeface="游ゴシック" panose="020B0400000000000000" pitchFamily="50" charset="-128"/>
                          <a:cs typeface="Meiryo"/>
                          <a:sym typeface="Meiryo"/>
                        </a:rPr>
                        <a:t>から配信開始まで</a:t>
                      </a:r>
                      <a:r>
                        <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rPr>
                        <a:t>10</a:t>
                      </a:r>
                      <a:r>
                        <a:rPr kumimoji="0" lang="ja-JP" altLang="en-US" sz="1100" kern="0">
                          <a:solidFill>
                            <a:srgbClr val="000000"/>
                          </a:solidFill>
                          <a:latin typeface="游ゴシック" panose="020B0400000000000000" pitchFamily="50" charset="-128"/>
                          <a:ea typeface="游ゴシック" panose="020B0400000000000000" pitchFamily="50" charset="-128"/>
                          <a:cs typeface="Meiryo"/>
                          <a:sym typeface="Meiryo"/>
                        </a:rPr>
                        <a:t>営業日</a:t>
                      </a:r>
                      <a:endPar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32852195"/>
                  </a:ext>
                </a:extLst>
              </a:tr>
              <a:tr h="436524">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補足</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65000"/>
                      </a:schemeClr>
                    </a:solidFill>
                  </a:tcPr>
                </a:tc>
                <a:tc>
                  <a:txBody>
                    <a:bodyPr/>
                    <a:lstStyle/>
                    <a:p>
                      <a:pPr defTabSz="1219170">
                        <a:buClr>
                          <a:srgbClr val="000000"/>
                        </a:buClr>
                      </a:pPr>
                      <a:r>
                        <a:rPr kumimoji="0" lang="ja-JP" altLang="ja-JP" sz="1100" kern="0">
                          <a:solidFill>
                            <a:srgbClr val="000000"/>
                          </a:solidFill>
                          <a:latin typeface="游ゴシック" panose="020B0400000000000000" pitchFamily="50" charset="-128"/>
                          <a:ea typeface="游ゴシック" panose="020B0400000000000000" pitchFamily="50" charset="-128"/>
                          <a:cs typeface="Meiryo"/>
                          <a:sym typeface="Meiryo"/>
                        </a:rPr>
                        <a:t>アンケートデザインはテンプレート</a:t>
                      </a:r>
                      <a:r>
                        <a:rPr kumimoji="0" lang="ja-JP" altLang="en-US" sz="1100" kern="0">
                          <a:solidFill>
                            <a:srgbClr val="000000"/>
                          </a:solidFill>
                          <a:latin typeface="游ゴシック" panose="020B0400000000000000" pitchFamily="50" charset="-128"/>
                          <a:ea typeface="游ゴシック" panose="020B0400000000000000" pitchFamily="50" charset="-128"/>
                          <a:cs typeface="Meiryo"/>
                          <a:sym typeface="Meiryo"/>
                        </a:rPr>
                        <a:t>を利用</a:t>
                      </a:r>
                      <a:endPar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pPr>
                      <a:r>
                        <a:rPr kumimoji="0" lang="ja-JP" altLang="en-US" sz="1100" kern="0">
                          <a:solidFill>
                            <a:srgbClr val="000000"/>
                          </a:solidFill>
                          <a:latin typeface="游ゴシック" panose="020B0400000000000000" pitchFamily="50" charset="-128"/>
                          <a:ea typeface="游ゴシック" panose="020B0400000000000000" pitchFamily="50" charset="-128"/>
                          <a:cs typeface="Arial"/>
                          <a:sym typeface="Meiryo"/>
                        </a:rPr>
                        <a:t>原則は朝日新聞デジタル内に設置</a:t>
                      </a:r>
                      <a:endParaRPr kumimoji="0" lang="ja-JP" altLang="en-US" sz="1100" kern="0">
                        <a:solidFill>
                          <a:srgbClr val="000000"/>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70222208"/>
                  </a:ext>
                </a:extLst>
              </a:tr>
            </a:tbl>
          </a:graphicData>
        </a:graphic>
      </p:graphicFrame>
      <p:sp>
        <p:nvSpPr>
          <p:cNvPr id="25" name="Google Shape;207;p2">
            <a:extLst>
              <a:ext uri="{FF2B5EF4-FFF2-40B4-BE49-F238E27FC236}">
                <a16:creationId xmlns:a16="http://schemas.microsoft.com/office/drawing/2014/main" id="{4D27CA57-2AD2-DF31-45F5-25438077A0E3}"/>
              </a:ext>
            </a:extLst>
          </p:cNvPr>
          <p:cNvSpPr txBox="1"/>
          <p:nvPr/>
        </p:nvSpPr>
        <p:spPr>
          <a:xfrm>
            <a:off x="8731817" y="5773011"/>
            <a:ext cx="3033340" cy="398771"/>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各設問ごとの回答数・回答割合をレポートします。</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上記レポートはサンプルです。</a:t>
            </a:r>
            <a:endParaRPr kumimoji="0"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graphicFrame>
        <p:nvGraphicFramePr>
          <p:cNvPr id="28" name="表 29">
            <a:extLst>
              <a:ext uri="{FF2B5EF4-FFF2-40B4-BE49-F238E27FC236}">
                <a16:creationId xmlns:a16="http://schemas.microsoft.com/office/drawing/2014/main" id="{C5B39764-E15B-8272-9CEA-3F82BB7C167C}"/>
              </a:ext>
            </a:extLst>
          </p:cNvPr>
          <p:cNvGraphicFramePr>
            <a:graphicFrameLocks noGrp="1"/>
          </p:cNvGraphicFramePr>
          <p:nvPr/>
        </p:nvGraphicFramePr>
        <p:xfrm>
          <a:off x="8836422" y="4969712"/>
          <a:ext cx="2928735" cy="750262"/>
        </p:xfrm>
        <a:graphic>
          <a:graphicData uri="http://schemas.openxmlformats.org/drawingml/2006/table">
            <a:tbl>
              <a:tblPr firstRow="1" bandRow="1"/>
              <a:tblGrid>
                <a:gridCol w="690712">
                  <a:extLst>
                    <a:ext uri="{9D8B030D-6E8A-4147-A177-3AD203B41FA5}">
                      <a16:colId xmlns:a16="http://schemas.microsoft.com/office/drawing/2014/main" val="4187835780"/>
                    </a:ext>
                  </a:extLst>
                </a:gridCol>
                <a:gridCol w="2238023">
                  <a:extLst>
                    <a:ext uri="{9D8B030D-6E8A-4147-A177-3AD203B41FA5}">
                      <a16:colId xmlns:a16="http://schemas.microsoft.com/office/drawing/2014/main" val="1820671097"/>
                    </a:ext>
                  </a:extLst>
                </a:gridCol>
              </a:tblGrid>
              <a:tr h="33777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1248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レポートスライド</a:t>
                      </a:r>
                      <a:endParaRPr lang="en-US" altLang="ja-JP" sz="110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単純集計表</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pic>
        <p:nvPicPr>
          <p:cNvPr id="1026" name="Picture 2">
            <a:extLst>
              <a:ext uri="{FF2B5EF4-FFF2-40B4-BE49-F238E27FC236}">
                <a16:creationId xmlns:a16="http://schemas.microsoft.com/office/drawing/2014/main" id="{FC05C659-5FA4-C4F9-5E9E-8497515C0C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6422" y="3600350"/>
            <a:ext cx="1671572" cy="9402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FA69970-972D-72B3-50C5-DC4927E2CE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0078" y="3778879"/>
            <a:ext cx="1895079" cy="1065982"/>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08;p2">
            <a:extLst>
              <a:ext uri="{FF2B5EF4-FFF2-40B4-BE49-F238E27FC236}">
                <a16:creationId xmlns:a16="http://schemas.microsoft.com/office/drawing/2014/main" id="{AEC2D463-D960-C7DD-CA8D-0308D2104805}"/>
              </a:ext>
            </a:extLst>
          </p:cNvPr>
          <p:cNvSpPr txBox="1"/>
          <p:nvPr/>
        </p:nvSpPr>
        <p:spPr>
          <a:xfrm>
            <a:off x="4285899" y="6094591"/>
            <a:ext cx="2969949" cy="298616"/>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FA186E"/>
                </a:solidFill>
                <a:latin typeface="游ゴシック" panose="020B0400000000000000" pitchFamily="50" charset="-128"/>
                <a:ea typeface="游ゴシック" panose="020B0400000000000000" pitchFamily="50" charset="-128"/>
                <a:cs typeface="Meiryo"/>
                <a:sym typeface="Meiryo"/>
              </a:rPr>
              <a:t>※</a:t>
            </a:r>
            <a:r>
              <a:rPr kumimoji="0" lang="ja-JP" altLang="en-US" sz="900" b="1" kern="0">
                <a:solidFill>
                  <a:srgbClr val="FA186E"/>
                </a:solidFill>
                <a:latin typeface="游ゴシック" panose="020B0400000000000000" pitchFamily="50" charset="-128"/>
                <a:ea typeface="游ゴシック" panose="020B0400000000000000" pitchFamily="50" charset="-128"/>
                <a:cs typeface="Meiryo"/>
                <a:sym typeface="Meiryo"/>
              </a:rPr>
              <a:t>本メニューで個人情報を取得することはできません。</a:t>
            </a:r>
            <a:endParaRPr kumimoji="0" sz="900" b="1" kern="0">
              <a:solidFill>
                <a:srgbClr val="FA186E"/>
              </a:solidFill>
              <a:latin typeface="游ゴシック" panose="020B0400000000000000" pitchFamily="50" charset="-128"/>
              <a:ea typeface="游ゴシック" panose="020B0400000000000000" pitchFamily="50" charset="-128"/>
              <a:cs typeface="Meiryo"/>
              <a:sym typeface="Meiryo"/>
            </a:endParaRPr>
          </a:p>
        </p:txBody>
      </p:sp>
      <p:sp>
        <p:nvSpPr>
          <p:cNvPr id="8" name="スライド番号プレースホルダー 5">
            <a:extLst>
              <a:ext uri="{FF2B5EF4-FFF2-40B4-BE49-F238E27FC236}">
                <a16:creationId xmlns:a16="http://schemas.microsoft.com/office/drawing/2014/main" id="{42265426-1A65-E7BB-85EE-5BAD8DA5C42C}"/>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23</a:t>
            </a:fld>
            <a:endParaRPr lang="ja-JP" altLang="en-US"/>
          </a:p>
        </p:txBody>
      </p:sp>
      <p:sp>
        <p:nvSpPr>
          <p:cNvPr id="3" name="テキスト ボックス 20">
            <a:extLst>
              <a:ext uri="{FF2B5EF4-FFF2-40B4-BE49-F238E27FC236}">
                <a16:creationId xmlns:a16="http://schemas.microsoft.com/office/drawing/2014/main" id="{3E883C72-7A15-07A2-CB08-F3CDFE427956}"/>
              </a:ext>
            </a:extLst>
          </p:cNvPr>
          <p:cNvSpPr txBox="1"/>
          <p:nvPr/>
        </p:nvSpPr>
        <p:spPr>
          <a:xfrm>
            <a:off x="10347090" y="6552025"/>
            <a:ext cx="1505134"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5" name="Google Shape;208;p2">
            <a:extLst>
              <a:ext uri="{FF2B5EF4-FFF2-40B4-BE49-F238E27FC236}">
                <a16:creationId xmlns:a16="http://schemas.microsoft.com/office/drawing/2014/main" id="{98CD7DD5-DE39-9C0F-F2C6-87A08A302C47}"/>
              </a:ext>
            </a:extLst>
          </p:cNvPr>
          <p:cNvSpPr txBox="1"/>
          <p:nvPr/>
        </p:nvSpPr>
        <p:spPr>
          <a:xfrm>
            <a:off x="6088047" y="6509295"/>
            <a:ext cx="4723740" cy="299818"/>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一部媒体で実施できない場合がございます。詳細は担当者までご相談ください。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grpSp>
        <p:nvGrpSpPr>
          <p:cNvPr id="4" name="グループ化 3">
            <a:extLst>
              <a:ext uri="{FF2B5EF4-FFF2-40B4-BE49-F238E27FC236}">
                <a16:creationId xmlns:a16="http://schemas.microsoft.com/office/drawing/2014/main" id="{01F43C2B-DC11-204C-F1F7-FEE9C313EF60}"/>
              </a:ext>
            </a:extLst>
          </p:cNvPr>
          <p:cNvGrpSpPr/>
          <p:nvPr/>
        </p:nvGrpSpPr>
        <p:grpSpPr>
          <a:xfrm>
            <a:off x="469560" y="3158445"/>
            <a:ext cx="1908170" cy="2953818"/>
            <a:chOff x="4554645" y="4286743"/>
            <a:chExt cx="1168559" cy="1808911"/>
          </a:xfrm>
        </p:grpSpPr>
        <p:grpSp>
          <p:nvGrpSpPr>
            <p:cNvPr id="10" name="グループ化 9">
              <a:extLst>
                <a:ext uri="{FF2B5EF4-FFF2-40B4-BE49-F238E27FC236}">
                  <a16:creationId xmlns:a16="http://schemas.microsoft.com/office/drawing/2014/main" id="{4ECA7911-D9FC-2529-D233-4BD22A0E4D5C}"/>
                </a:ext>
              </a:extLst>
            </p:cNvPr>
            <p:cNvGrpSpPr/>
            <p:nvPr/>
          </p:nvGrpSpPr>
          <p:grpSpPr>
            <a:xfrm>
              <a:off x="4554645" y="4286743"/>
              <a:ext cx="834286" cy="1808911"/>
              <a:chOff x="1022218" y="3226820"/>
              <a:chExt cx="1235790" cy="2679458"/>
            </a:xfrm>
          </p:grpSpPr>
          <p:sp>
            <p:nvSpPr>
              <p:cNvPr id="13" name="Google Shape;303;p25">
                <a:extLst>
                  <a:ext uri="{FF2B5EF4-FFF2-40B4-BE49-F238E27FC236}">
                    <a16:creationId xmlns:a16="http://schemas.microsoft.com/office/drawing/2014/main" id="{F331D21E-07AF-1E59-3CA2-5D98FFF245F2}"/>
                  </a:ext>
                </a:extLst>
              </p:cNvPr>
              <p:cNvSpPr/>
              <p:nvPr/>
            </p:nvSpPr>
            <p:spPr>
              <a:xfrm>
                <a:off x="1022218" y="3226820"/>
                <a:ext cx="1235790" cy="2679458"/>
              </a:xfrm>
              <a:prstGeom prst="roundRect">
                <a:avLst>
                  <a:gd name="adj" fmla="val 0"/>
                </a:avLst>
              </a:prstGeom>
              <a:solidFill>
                <a:schemeClr val="bg1"/>
              </a:solidFill>
              <a:ln>
                <a:solidFill>
                  <a:schemeClr val="bg1">
                    <a:lumMod val="50000"/>
                  </a:schemeClr>
                </a:solidFill>
              </a:ln>
            </p:spPr>
            <p:txBody>
              <a:bodyPr spcFirstLastPara="1" wrap="square" lIns="108000" tIns="24000" rIns="108000" bIns="0" anchor="ctr" anchorCtr="0">
                <a:noAutofit/>
              </a:bodyPr>
              <a:lstStyle/>
              <a:p>
                <a:pPr defTabSz="1219170">
                  <a:lnSpc>
                    <a:spcPct val="114000"/>
                  </a:lnSpc>
                  <a:buClr>
                    <a:srgbClr val="FFFFFF"/>
                  </a:buClr>
                  <a:buSzPts val="1400"/>
                </a:pPr>
                <a:endParaRPr kumimoji="0" sz="1300" b="1" kern="0" spc="12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sp>
            <p:nvSpPr>
              <p:cNvPr id="14" name="Google Shape;303;p25">
                <a:extLst>
                  <a:ext uri="{FF2B5EF4-FFF2-40B4-BE49-F238E27FC236}">
                    <a16:creationId xmlns:a16="http://schemas.microsoft.com/office/drawing/2014/main" id="{388B4764-BADC-3339-793E-C6B385E5E9E7}"/>
                  </a:ext>
                </a:extLst>
              </p:cNvPr>
              <p:cNvSpPr/>
              <p:nvPr/>
            </p:nvSpPr>
            <p:spPr>
              <a:xfrm>
                <a:off x="1122645" y="4730619"/>
                <a:ext cx="1032726" cy="768221"/>
              </a:xfrm>
              <a:prstGeom prst="roundRect">
                <a:avLst>
                  <a:gd name="adj" fmla="val 0"/>
                </a:avLst>
              </a:prstGeom>
              <a:solidFill>
                <a:srgbClr val="FA186E"/>
              </a:solidFill>
              <a:ln>
                <a:noFill/>
              </a:ln>
            </p:spPr>
            <p:txBody>
              <a:bodyPr spcFirstLastPara="1" wrap="none" lIns="0" tIns="24000" rIns="0" bIns="0" anchor="ctr" anchorCtr="0">
                <a:noAutofit/>
              </a:bodyPr>
              <a:lstStyle/>
              <a:p>
                <a:pPr algn="ctr" defTabSz="1219170">
                  <a:lnSpc>
                    <a:spcPct val="114000"/>
                  </a:lnSpc>
                  <a:buClr>
                    <a:srgbClr val="FFFFFF"/>
                  </a:buClr>
                  <a:buSzPts val="1400"/>
                </a:pPr>
                <a:r>
                  <a:rPr kumimoji="0" lang="ja-JP" altLang="en-US" sz="1000" b="1" kern="0" spc="30">
                    <a:solidFill>
                      <a:schemeClr val="bg1"/>
                    </a:solidFill>
                    <a:latin typeface="游ゴシック" panose="020B0400000000000000" pitchFamily="50" charset="-128"/>
                    <a:ea typeface="游ゴシック" panose="020B0400000000000000" pitchFamily="50" charset="-128"/>
                    <a:cs typeface="Arial"/>
                    <a:sym typeface="Arial"/>
                  </a:rPr>
                  <a:t>アンケート</a:t>
                </a:r>
              </a:p>
            </p:txBody>
          </p:sp>
          <p:sp>
            <p:nvSpPr>
              <p:cNvPr id="15" name="Google Shape;303;p25">
                <a:extLst>
                  <a:ext uri="{FF2B5EF4-FFF2-40B4-BE49-F238E27FC236}">
                    <a16:creationId xmlns:a16="http://schemas.microsoft.com/office/drawing/2014/main" id="{2C9DCC7C-C761-6E9A-C05E-FB8057FCB2AE}"/>
                  </a:ext>
                </a:extLst>
              </p:cNvPr>
              <p:cNvSpPr/>
              <p:nvPr/>
            </p:nvSpPr>
            <p:spPr>
              <a:xfrm>
                <a:off x="1122645" y="3340359"/>
                <a:ext cx="1032726" cy="1296955"/>
              </a:xfrm>
              <a:prstGeom prst="roundRect">
                <a:avLst>
                  <a:gd name="adj" fmla="val 0"/>
                </a:avLst>
              </a:prstGeom>
              <a:solidFill>
                <a:schemeClr val="bg1">
                  <a:lumMod val="95000"/>
                </a:schemeClr>
              </a:solidFill>
              <a:ln>
                <a:noFill/>
              </a:ln>
            </p:spPr>
            <p:txBody>
              <a:bodyPr spcFirstLastPara="1" wrap="none" lIns="0" tIns="24000" rIns="0" bIns="0" anchor="ctr" anchorCtr="0">
                <a:noAutofit/>
              </a:bodyPr>
              <a:lstStyle/>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タイアップ</a:t>
                </a:r>
                <a:endParaRPr kumimoji="0" lang="en-US" altLang="ja-JP"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記事</a:t>
                </a:r>
                <a:endParaRPr kumimoji="0"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sp>
            <p:nvSpPr>
              <p:cNvPr id="17" name="Google Shape;303;p25">
                <a:extLst>
                  <a:ext uri="{FF2B5EF4-FFF2-40B4-BE49-F238E27FC236}">
                    <a16:creationId xmlns:a16="http://schemas.microsoft.com/office/drawing/2014/main" id="{69C00031-AE14-E746-D897-891D6418C25C}"/>
                  </a:ext>
                </a:extLst>
              </p:cNvPr>
              <p:cNvSpPr/>
              <p:nvPr/>
            </p:nvSpPr>
            <p:spPr>
              <a:xfrm>
                <a:off x="1122645" y="5588790"/>
                <a:ext cx="1032726" cy="253978"/>
              </a:xfrm>
              <a:prstGeom prst="roundRect">
                <a:avLst>
                  <a:gd name="adj" fmla="val 0"/>
                </a:avLst>
              </a:prstGeom>
              <a:solidFill>
                <a:schemeClr val="bg1">
                  <a:lumMod val="95000"/>
                </a:schemeClr>
              </a:solidFill>
              <a:ln>
                <a:noFill/>
              </a:ln>
            </p:spPr>
            <p:txBody>
              <a:bodyPr spcFirstLastPara="1" wrap="square" lIns="108000" tIns="24000" rIns="108000" bIns="0" anchor="ctr" anchorCtr="0">
                <a:noAutofit/>
              </a:bodyPr>
              <a:lstStyle/>
              <a:p>
                <a:pPr defTabSz="1219170">
                  <a:lnSpc>
                    <a:spcPct val="114000"/>
                  </a:lnSpc>
                  <a:buClr>
                    <a:srgbClr val="FFFFFF"/>
                  </a:buClr>
                  <a:buSzPts val="1400"/>
                </a:pPr>
                <a:endParaRPr kumimoji="0" sz="1300" b="1" kern="0" spc="12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grpSp>
        <p:cxnSp>
          <p:nvCxnSpPr>
            <p:cNvPr id="11" name="直線コネクタ 10">
              <a:extLst>
                <a:ext uri="{FF2B5EF4-FFF2-40B4-BE49-F238E27FC236}">
                  <a16:creationId xmlns:a16="http://schemas.microsoft.com/office/drawing/2014/main" id="{E122F26E-F0B1-379C-1543-97D28A5AD2C2}"/>
                </a:ext>
              </a:extLst>
            </p:cNvPr>
            <p:cNvCxnSpPr>
              <a:cxnSpLocks/>
            </p:cNvCxnSpPr>
            <p:nvPr/>
          </p:nvCxnSpPr>
          <p:spPr>
            <a:xfrm flipV="1">
              <a:off x="5298369" y="4978515"/>
              <a:ext cx="424835" cy="33710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36" name="直線コネクタ 335">
            <a:extLst>
              <a:ext uri="{FF2B5EF4-FFF2-40B4-BE49-F238E27FC236}">
                <a16:creationId xmlns:a16="http://schemas.microsoft.com/office/drawing/2014/main" id="{F41682F0-0782-ACE6-0F64-BC1895BE3F5F}"/>
              </a:ext>
            </a:extLst>
          </p:cNvPr>
          <p:cNvCxnSpPr>
            <a:cxnSpLocks/>
          </p:cNvCxnSpPr>
          <p:nvPr/>
        </p:nvCxnSpPr>
        <p:spPr>
          <a:xfrm>
            <a:off x="1704333" y="5663106"/>
            <a:ext cx="673397" cy="387105"/>
          </a:xfrm>
          <a:prstGeom prst="line">
            <a:avLst/>
          </a:prstGeom>
        </p:spPr>
        <p:style>
          <a:lnRef idx="1">
            <a:schemeClr val="accent1"/>
          </a:lnRef>
          <a:fillRef idx="0">
            <a:schemeClr val="accent1"/>
          </a:fillRef>
          <a:effectRef idx="0">
            <a:schemeClr val="accent1"/>
          </a:effectRef>
          <a:fontRef idx="minor">
            <a:schemeClr val="tx1"/>
          </a:fontRef>
        </p:style>
      </p:cxnSp>
      <p:sp>
        <p:nvSpPr>
          <p:cNvPr id="351" name="Google Shape;303;p25">
            <a:extLst>
              <a:ext uri="{FF2B5EF4-FFF2-40B4-BE49-F238E27FC236}">
                <a16:creationId xmlns:a16="http://schemas.microsoft.com/office/drawing/2014/main" id="{E55EAD88-8AA5-8325-0972-180F6B7305ED}"/>
              </a:ext>
            </a:extLst>
          </p:cNvPr>
          <p:cNvSpPr/>
          <p:nvPr/>
        </p:nvSpPr>
        <p:spPr>
          <a:xfrm>
            <a:off x="2377730" y="3161925"/>
            <a:ext cx="1362326" cy="846882"/>
          </a:xfrm>
          <a:prstGeom prst="roundRect">
            <a:avLst>
              <a:gd name="adj" fmla="val 0"/>
            </a:avLst>
          </a:prstGeom>
          <a:solidFill>
            <a:schemeClr val="accent1">
              <a:lumMod val="20000"/>
              <a:lumOff val="80000"/>
            </a:schemeClr>
          </a:solidFill>
          <a:ln>
            <a:noFill/>
          </a:ln>
        </p:spPr>
        <p:txBody>
          <a:bodyPr spcFirstLastPara="1" wrap="none" lIns="0" tIns="24000" rIns="0" bIns="0" anchor="ctr" anchorCtr="0">
            <a:noAutofit/>
          </a:bodyPr>
          <a:lstStyle/>
          <a:p>
            <a:pPr algn="ctr" defTabSz="914377">
              <a:lnSpc>
                <a:spcPct val="150000"/>
              </a:lnSpc>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タイアップ記事下で</a:t>
            </a:r>
            <a:endParaRPr kumimoji="0" lang="en-US" altLang="ja-JP"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endParaRPr>
          </a:p>
          <a:p>
            <a:pPr algn="ctr" defTabSz="914377">
              <a:lnSpc>
                <a:spcPct val="150000"/>
              </a:lnSpc>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アンケートを実施</a:t>
            </a:r>
            <a:endParaRPr kumimoji="1" lang="ja-JP" altLang="en-US" sz="1050" b="1">
              <a:solidFill>
                <a:srgbClr val="FA186E"/>
              </a:solidFill>
            </a:endParaRPr>
          </a:p>
        </p:txBody>
      </p:sp>
      <p:sp>
        <p:nvSpPr>
          <p:cNvPr id="353" name="Google Shape;303;p25">
            <a:extLst>
              <a:ext uri="{FF2B5EF4-FFF2-40B4-BE49-F238E27FC236}">
                <a16:creationId xmlns:a16="http://schemas.microsoft.com/office/drawing/2014/main" id="{843A6D06-A6C1-6BCF-A245-5310AFF0E0EF}"/>
              </a:ext>
            </a:extLst>
          </p:cNvPr>
          <p:cNvSpPr/>
          <p:nvPr/>
        </p:nvSpPr>
        <p:spPr>
          <a:xfrm>
            <a:off x="8841956" y="3154464"/>
            <a:ext cx="2951426" cy="328841"/>
          </a:xfrm>
          <a:prstGeom prst="roundRect">
            <a:avLst>
              <a:gd name="adj" fmla="val 0"/>
            </a:avLst>
          </a:prstGeom>
          <a:solidFill>
            <a:schemeClr val="accent1">
              <a:lumMod val="20000"/>
              <a:lumOff val="80000"/>
            </a:schemeClr>
          </a:solidFill>
          <a:ln>
            <a:noFill/>
          </a:ln>
        </p:spPr>
        <p:txBody>
          <a:bodyPr spcFirstLastPara="1" wrap="none" lIns="0" tIns="0" rIns="0" bIns="0" anchor="ctr" anchorCtr="0">
            <a:noAutofit/>
          </a:bodyPr>
          <a:lstStyle/>
          <a:p>
            <a:pPr algn="ctr" defTabSz="914377">
              <a:lnSpc>
                <a:spcPct val="150000"/>
              </a:lnSpc>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回答を集計したレポートご提出</a:t>
            </a:r>
            <a:endParaRPr kumimoji="1" lang="ja-JP" altLang="en-US" sz="1050" b="1">
              <a:solidFill>
                <a:srgbClr val="FA186E"/>
              </a:solidFill>
            </a:endParaRPr>
          </a:p>
        </p:txBody>
      </p:sp>
    </p:spTree>
    <p:extLst>
      <p:ext uri="{BB962C8B-B14F-4D97-AF65-F5344CB8AC3E}">
        <p14:creationId xmlns:p14="http://schemas.microsoft.com/office/powerpoint/2010/main" val="2991767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a:extLst>
            <a:ext uri="{FF2B5EF4-FFF2-40B4-BE49-F238E27FC236}">
              <a16:creationId xmlns:a16="http://schemas.microsoft.com/office/drawing/2014/main" id="{7D64CCAE-ECBF-8DB5-FE10-FB056AD0AAA1}"/>
            </a:ext>
          </a:extLst>
        </p:cNvPr>
        <p:cNvGrpSpPr/>
        <p:nvPr/>
      </p:nvGrpSpPr>
      <p:grpSpPr>
        <a:xfrm>
          <a:off x="0" y="0"/>
          <a:ext cx="0" cy="0"/>
          <a:chOff x="0" y="0"/>
          <a:chExt cx="0" cy="0"/>
        </a:xfrm>
      </p:grpSpPr>
      <p:sp>
        <p:nvSpPr>
          <p:cNvPr id="338" name="Google Shape;338;p26">
            <a:extLst>
              <a:ext uri="{FF2B5EF4-FFF2-40B4-BE49-F238E27FC236}">
                <a16:creationId xmlns:a16="http://schemas.microsoft.com/office/drawing/2014/main" id="{2A19097B-7DB1-A0B3-3256-D8D74BF7B084}"/>
              </a:ext>
            </a:extLst>
          </p:cNvPr>
          <p:cNvSpPr txBox="1">
            <a:spLocks noGrp="1"/>
          </p:cNvSpPr>
          <p:nvPr>
            <p:ph type="title"/>
          </p:nvPr>
        </p:nvSpPr>
        <p:spPr>
          <a:xfrm>
            <a:off x="533401" y="302141"/>
            <a:ext cx="9105900" cy="332399"/>
          </a:xfrm>
          <a:noFill/>
          <a:ln>
            <a:noFill/>
          </a:ln>
        </p:spPr>
        <p:txBody>
          <a:bodyPr spcFirstLastPara="1" wrap="square" lIns="0" tIns="0" rIns="0" bIns="0" anchor="ctr" anchorCtr="0">
            <a:spAutoFit/>
          </a:bodyPr>
          <a:lstStyle/>
          <a:p>
            <a:r>
              <a:rPr lang="ja-JP" altLang="en-US" dirty="0"/>
              <a:t>タイアップ広告 ブランドリフトサーベイ</a:t>
            </a:r>
            <a:r>
              <a:rPr lang="ja-JP" altLang="en-US" sz="2000" dirty="0"/>
              <a:t>（簡易調査）</a:t>
            </a:r>
            <a:endParaRPr lang="ja-JP" altLang="en-US" dirty="0"/>
          </a:p>
        </p:txBody>
      </p:sp>
      <p:sp>
        <p:nvSpPr>
          <p:cNvPr id="15" name="テキスト プレースホルダー 14">
            <a:extLst>
              <a:ext uri="{FF2B5EF4-FFF2-40B4-BE49-F238E27FC236}">
                <a16:creationId xmlns:a16="http://schemas.microsoft.com/office/drawing/2014/main" id="{0ECDE84D-22F6-6F41-765D-B05D3E63BCBC}"/>
              </a:ext>
            </a:extLst>
          </p:cNvPr>
          <p:cNvSpPr>
            <a:spLocks noGrp="1"/>
          </p:cNvSpPr>
          <p:nvPr>
            <p:ph type="body" sz="quarter" idx="19"/>
          </p:nvPr>
        </p:nvSpPr>
        <p:spPr>
          <a:xfrm>
            <a:off x="412915" y="944724"/>
            <a:ext cx="11443726" cy="528182"/>
          </a:xfrm>
        </p:spPr>
        <p:txBody>
          <a:bodyPr/>
          <a:lstStyle/>
          <a:p>
            <a:pPr algn="l"/>
            <a:r>
              <a:rPr lang="ja-JP" altLang="en-US"/>
              <a:t>簡易的な</a:t>
            </a:r>
            <a:r>
              <a:rPr lang="en-US" altLang="ja-JP"/>
              <a:t>BLS</a:t>
            </a:r>
            <a:r>
              <a:rPr lang="ja-JP" altLang="en-US"/>
              <a:t>を実施。認知度、購買意向、ブランドイメージの変化を調査できます。</a:t>
            </a:r>
          </a:p>
        </p:txBody>
      </p:sp>
      <p:sp>
        <p:nvSpPr>
          <p:cNvPr id="342" name="Google Shape;342;p26">
            <a:extLst>
              <a:ext uri="{FF2B5EF4-FFF2-40B4-BE49-F238E27FC236}">
                <a16:creationId xmlns:a16="http://schemas.microsoft.com/office/drawing/2014/main" id="{CD0712D2-EC2A-0A30-5E96-C74C997B4C49}"/>
              </a:ext>
            </a:extLst>
          </p:cNvPr>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✓タイアップによるブランドリフト効果を検証したい</a:t>
            </a: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✓タイアップのメッセージが適切に届いているかを確認したい</a:t>
            </a:r>
          </a:p>
        </p:txBody>
      </p:sp>
      <p:sp>
        <p:nvSpPr>
          <p:cNvPr id="11" name="Google Shape;207;p2">
            <a:extLst>
              <a:ext uri="{FF2B5EF4-FFF2-40B4-BE49-F238E27FC236}">
                <a16:creationId xmlns:a16="http://schemas.microsoft.com/office/drawing/2014/main" id="{C5F26ABB-14C1-E9E6-BD0A-DB6366F1F020}"/>
              </a:ext>
            </a:extLst>
          </p:cNvPr>
          <p:cNvSpPr txBox="1"/>
          <p:nvPr/>
        </p:nvSpPr>
        <p:spPr>
          <a:xfrm>
            <a:off x="8736186" y="5824375"/>
            <a:ext cx="3215022" cy="542544"/>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各設問ごとの回答数・回答割合・リフトなどをレポートします。簡易調査のため性別や年代など属性で集計軸を設けることはできません。上記レポートはサンプルです。</a:t>
            </a:r>
            <a:endParaRPr kumimoji="0"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pic>
        <p:nvPicPr>
          <p:cNvPr id="13" name="Google Shape;210;p2">
            <a:extLst>
              <a:ext uri="{FF2B5EF4-FFF2-40B4-BE49-F238E27FC236}">
                <a16:creationId xmlns:a16="http://schemas.microsoft.com/office/drawing/2014/main" id="{C80CF30B-10D4-4738-7E86-5F43F22ADFBD}"/>
              </a:ext>
            </a:extLst>
          </p:cNvPr>
          <p:cNvPicPr preferRelativeResize="0"/>
          <p:nvPr/>
        </p:nvPicPr>
        <p:blipFill>
          <a:blip r:embed="rId3">
            <a:alphaModFix/>
          </a:blip>
          <a:stretch>
            <a:fillRect/>
          </a:stretch>
        </p:blipFill>
        <p:spPr>
          <a:xfrm>
            <a:off x="8847918" y="3782106"/>
            <a:ext cx="2945464" cy="1195146"/>
          </a:xfrm>
          <a:prstGeom prst="rect">
            <a:avLst/>
          </a:prstGeom>
          <a:noFill/>
          <a:ln>
            <a:noFill/>
          </a:ln>
        </p:spPr>
      </p:pic>
      <p:sp>
        <p:nvSpPr>
          <p:cNvPr id="23" name="Google Shape;1116;p56">
            <a:extLst>
              <a:ext uri="{FF2B5EF4-FFF2-40B4-BE49-F238E27FC236}">
                <a16:creationId xmlns:a16="http://schemas.microsoft.com/office/drawing/2014/main" id="{BAA333F5-3E71-0C1E-4E88-32C089FEC644}"/>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40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25" name="Google Shape;442;p31">
            <a:extLst>
              <a:ext uri="{FF2B5EF4-FFF2-40B4-BE49-F238E27FC236}">
                <a16:creationId xmlns:a16="http://schemas.microsoft.com/office/drawing/2014/main" id="{93AB2241-BAE8-D58F-22DB-7157A8B5CADF}"/>
              </a:ext>
            </a:extLst>
          </p:cNvPr>
          <p:cNvSpPr/>
          <p:nvPr/>
        </p:nvSpPr>
        <p:spPr>
          <a:xfrm>
            <a:off x="2822448" y="2601525"/>
            <a:ext cx="5772741"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アンケート実施</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26" name="Google Shape;442;p31">
            <a:extLst>
              <a:ext uri="{FF2B5EF4-FFF2-40B4-BE49-F238E27FC236}">
                <a16:creationId xmlns:a16="http://schemas.microsoft.com/office/drawing/2014/main" id="{8BC91D02-33C5-49C6-614F-CBEA1F6AFEA7}"/>
              </a:ext>
            </a:extLst>
          </p:cNvPr>
          <p:cNvSpPr/>
          <p:nvPr/>
        </p:nvSpPr>
        <p:spPr>
          <a:xfrm>
            <a:off x="8841955" y="2601525"/>
            <a:ext cx="3010268"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レポート</a:t>
            </a:r>
          </a:p>
        </p:txBody>
      </p:sp>
      <p:sp>
        <p:nvSpPr>
          <p:cNvPr id="27" name="Google Shape;442;p31">
            <a:extLst>
              <a:ext uri="{FF2B5EF4-FFF2-40B4-BE49-F238E27FC236}">
                <a16:creationId xmlns:a16="http://schemas.microsoft.com/office/drawing/2014/main" id="{181CE632-AE53-80E9-9EC0-4A3CBE4862FC}"/>
              </a:ext>
            </a:extLst>
          </p:cNvPr>
          <p:cNvSpPr/>
          <p:nvPr/>
        </p:nvSpPr>
        <p:spPr>
          <a:xfrm>
            <a:off x="456749" y="2601525"/>
            <a:ext cx="2213299"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タイアップ広告掲載</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graphicFrame>
        <p:nvGraphicFramePr>
          <p:cNvPr id="366" name="表 29">
            <a:extLst>
              <a:ext uri="{FF2B5EF4-FFF2-40B4-BE49-F238E27FC236}">
                <a16:creationId xmlns:a16="http://schemas.microsoft.com/office/drawing/2014/main" id="{8D3F66FA-2ECB-328E-C3AD-2DD4C4AFF8D1}"/>
              </a:ext>
            </a:extLst>
          </p:cNvPr>
          <p:cNvGraphicFramePr>
            <a:graphicFrameLocks noGrp="1"/>
          </p:cNvGraphicFramePr>
          <p:nvPr/>
        </p:nvGraphicFramePr>
        <p:xfrm>
          <a:off x="8841955" y="5057464"/>
          <a:ext cx="2951427" cy="750262"/>
        </p:xfrm>
        <a:graphic>
          <a:graphicData uri="http://schemas.openxmlformats.org/drawingml/2006/table">
            <a:tbl>
              <a:tblPr firstRow="1" bandRow="1"/>
              <a:tblGrid>
                <a:gridCol w="696063">
                  <a:extLst>
                    <a:ext uri="{9D8B030D-6E8A-4147-A177-3AD203B41FA5}">
                      <a16:colId xmlns:a16="http://schemas.microsoft.com/office/drawing/2014/main" val="4187835780"/>
                    </a:ext>
                  </a:extLst>
                </a:gridCol>
                <a:gridCol w="2255364">
                  <a:extLst>
                    <a:ext uri="{9D8B030D-6E8A-4147-A177-3AD203B41FA5}">
                      <a16:colId xmlns:a16="http://schemas.microsoft.com/office/drawing/2014/main" val="1820671097"/>
                    </a:ext>
                  </a:extLst>
                </a:gridCol>
              </a:tblGrid>
              <a:tr h="33777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1248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レポートスライド</a:t>
                      </a:r>
                      <a:endParaRPr lang="en-US" altLang="ja-JP" sz="110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単純集計表</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graphicFrame>
        <p:nvGraphicFramePr>
          <p:cNvPr id="18" name="表 29">
            <a:extLst>
              <a:ext uri="{FF2B5EF4-FFF2-40B4-BE49-F238E27FC236}">
                <a16:creationId xmlns:a16="http://schemas.microsoft.com/office/drawing/2014/main" id="{C7A616EB-02F1-AD49-981A-927D9232DBD3}"/>
              </a:ext>
            </a:extLst>
          </p:cNvPr>
          <p:cNvGraphicFramePr>
            <a:graphicFrameLocks noGrp="1"/>
          </p:cNvGraphicFramePr>
          <p:nvPr/>
        </p:nvGraphicFramePr>
        <p:xfrm>
          <a:off x="5443721" y="3812240"/>
          <a:ext cx="3132342" cy="2430152"/>
        </p:xfrm>
        <a:graphic>
          <a:graphicData uri="http://schemas.openxmlformats.org/drawingml/2006/table">
            <a:tbl>
              <a:tblPr firstRow="1" bandRow="1"/>
              <a:tblGrid>
                <a:gridCol w="966349">
                  <a:extLst>
                    <a:ext uri="{9D8B030D-6E8A-4147-A177-3AD203B41FA5}">
                      <a16:colId xmlns:a16="http://schemas.microsoft.com/office/drawing/2014/main" val="4187835780"/>
                    </a:ext>
                  </a:extLst>
                </a:gridCol>
                <a:gridCol w="2165993">
                  <a:extLst>
                    <a:ext uri="{9D8B030D-6E8A-4147-A177-3AD203B41FA5}">
                      <a16:colId xmlns:a16="http://schemas.microsoft.com/office/drawing/2014/main" val="1820671097"/>
                    </a:ext>
                  </a:extLst>
                </a:gridCol>
              </a:tblGrid>
              <a:tr h="655921">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設問</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altLang="en-US" sz="1050" b="0" u="none" strike="noStrike" cap="none">
                          <a:latin typeface="游ゴシック" panose="020B0400000000000000" pitchFamily="50" charset="-128"/>
                          <a:ea typeface="游ゴシック" panose="020B0400000000000000" pitchFamily="50" charset="-128"/>
                          <a:cs typeface="Arial"/>
                          <a:sym typeface="Arial"/>
                        </a:rPr>
                        <a:t>３問</a:t>
                      </a:r>
                      <a:endParaRPr lang="en-US" altLang="ja-JP" sz="1050" b="0" u="none" strike="noStrike" cap="none">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None/>
                      </a:pPr>
                      <a:r>
                        <a:rPr lang="ja-JP" sz="1050" b="0" u="none" strike="noStrike" cap="none">
                          <a:latin typeface="游ゴシック" panose="020B0400000000000000" pitchFamily="50" charset="-128"/>
                          <a:ea typeface="游ゴシック" panose="020B0400000000000000" pitchFamily="50" charset="-128"/>
                          <a:cs typeface="Arial"/>
                          <a:sym typeface="Arial"/>
                        </a:rPr>
                        <a:t>①ブランド認知</a:t>
                      </a:r>
                      <a:endParaRPr sz="1050" b="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JP" sz="1050" b="0" u="none" strike="noStrike" cap="none">
                          <a:latin typeface="游ゴシック" panose="020B0400000000000000" pitchFamily="50" charset="-128"/>
                          <a:ea typeface="游ゴシック" panose="020B0400000000000000" pitchFamily="50" charset="-128"/>
                          <a:cs typeface="Arial"/>
                          <a:sym typeface="Arial"/>
                        </a:rPr>
                        <a:t>②購買意向</a:t>
                      </a:r>
                      <a:endParaRPr sz="1050" b="0" u="none" strike="noStrike" cap="none">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1050" b="0" u="none" strike="noStrike" cap="none">
                          <a:latin typeface="游ゴシック" panose="020B0400000000000000" pitchFamily="50" charset="-128"/>
                          <a:ea typeface="游ゴシック" panose="020B0400000000000000" pitchFamily="50" charset="-128"/>
                          <a:cs typeface="Arial"/>
                          <a:sym typeface="Arial"/>
                        </a:rPr>
                        <a:t>③ブランド</a:t>
                      </a:r>
                      <a:r>
                        <a:rPr lang="ja-JP" altLang="en-US" sz="1050" b="0" u="none" strike="noStrike" cap="none">
                          <a:latin typeface="游ゴシック" panose="020B0400000000000000" pitchFamily="50" charset="-128"/>
                          <a:ea typeface="游ゴシック" panose="020B0400000000000000" pitchFamily="50" charset="-128"/>
                          <a:cs typeface="Arial"/>
                          <a:sym typeface="Arial"/>
                        </a:rPr>
                        <a:t>イメージ</a:t>
                      </a:r>
                      <a:r>
                        <a:rPr lang="ja-JP" sz="1050" b="0" u="none" strike="noStrike" cap="none">
                          <a:latin typeface="游ゴシック" panose="020B0400000000000000" pitchFamily="50" charset="-128"/>
                          <a:ea typeface="游ゴシック" panose="020B0400000000000000" pitchFamily="50" charset="-128"/>
                          <a:cs typeface="Arial"/>
                          <a:sym typeface="Arial"/>
                        </a:rPr>
                        <a:t>　※任意</a:t>
                      </a:r>
                      <a:endParaRPr sz="105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96280">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回収数</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sz="1050" b="0">
                          <a:latin typeface="游ゴシック" panose="020B0400000000000000" pitchFamily="50" charset="-128"/>
                          <a:ea typeface="游ゴシック" panose="020B0400000000000000" pitchFamily="50" charset="-128"/>
                        </a:rPr>
                        <a:t>接触者：</a:t>
                      </a:r>
                      <a:r>
                        <a:rPr lang="ja-JP" altLang="en-US" sz="1050" b="0">
                          <a:latin typeface="游ゴシック" panose="020B0400000000000000" pitchFamily="50" charset="-128"/>
                          <a:ea typeface="游ゴシック" panose="020B0400000000000000" pitchFamily="50" charset="-128"/>
                        </a:rPr>
                        <a:t>非保証</a:t>
                      </a:r>
                      <a:endParaRPr lang="en-US" altLang="ja-JP" sz="105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sz="1050" b="0">
                          <a:latin typeface="游ゴシック" panose="020B0400000000000000" pitchFamily="50" charset="-128"/>
                          <a:ea typeface="游ゴシック" panose="020B0400000000000000" pitchFamily="50" charset="-128"/>
                        </a:rPr>
                        <a:t>非接触者：100</a:t>
                      </a:r>
                      <a:r>
                        <a:rPr lang="ja-JP" altLang="en-US" sz="1050" b="0">
                          <a:latin typeface="游ゴシック" panose="020B0400000000000000" pitchFamily="50" charset="-128"/>
                          <a:ea typeface="游ゴシック" panose="020B0400000000000000" pitchFamily="50" charset="-128"/>
                        </a:rPr>
                        <a:t>件</a:t>
                      </a:r>
                      <a:r>
                        <a:rPr lang="ja-JP" sz="1050" b="0">
                          <a:latin typeface="游ゴシック" panose="020B0400000000000000" pitchFamily="50" charset="-128"/>
                          <a:ea typeface="游ゴシック" panose="020B0400000000000000" pitchFamily="50" charset="-128"/>
                        </a:rPr>
                        <a:t>程度</a:t>
                      </a:r>
                      <a:endParaRPr lang="en-US" altLang="ja-JP" sz="105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sz="1050" b="0">
                          <a:latin typeface="游ゴシック" panose="020B0400000000000000" pitchFamily="50" charset="-128"/>
                          <a:ea typeface="游ゴシック" panose="020B0400000000000000" pitchFamily="50" charset="-128"/>
                        </a:rPr>
                        <a:t>※接触者の想定回収率0.3~0.4%</a:t>
                      </a:r>
                      <a:endParaRPr sz="105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r h="37605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回収期間</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en-US" altLang="ja-JP" sz="1050" b="0" u="none" strike="noStrike" cap="none">
                          <a:latin typeface="游ゴシック" panose="020B0400000000000000" pitchFamily="50" charset="-128"/>
                          <a:ea typeface="游ゴシック" panose="020B0400000000000000" pitchFamily="50" charset="-128"/>
                          <a:cs typeface="Arial"/>
                          <a:sym typeface="Arial"/>
                        </a:rPr>
                        <a:t>2</a:t>
                      </a:r>
                      <a:r>
                        <a:rPr lang="ja-JP" altLang="en-US" sz="1050" b="0" u="none" strike="noStrike" cap="none">
                          <a:latin typeface="游ゴシック" panose="020B0400000000000000" pitchFamily="50" charset="-128"/>
                          <a:ea typeface="游ゴシック" panose="020B0400000000000000" pitchFamily="50" charset="-128"/>
                          <a:cs typeface="Arial"/>
                          <a:sym typeface="Arial"/>
                        </a:rPr>
                        <a:t>週間程度</a:t>
                      </a:r>
                      <a:endParaRPr lang="en-US" altLang="ja-JP" sz="1050" b="0" u="none" strike="noStrike" cap="none">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None/>
                      </a:pPr>
                      <a:r>
                        <a:rPr lang="en-US" altLang="ja-JP" sz="1050" b="0" u="none" strike="noStrike" cap="none">
                          <a:latin typeface="游ゴシック" panose="020B0400000000000000" pitchFamily="50" charset="-128"/>
                          <a:ea typeface="游ゴシック" panose="020B0400000000000000" pitchFamily="50" charset="-128"/>
                          <a:cs typeface="Arial"/>
                          <a:sym typeface="Arial"/>
                        </a:rPr>
                        <a:t>※</a:t>
                      </a:r>
                      <a:r>
                        <a:rPr lang="ja-JP" altLang="en-US" sz="1050" b="0" u="none" strike="noStrike" cap="none">
                          <a:latin typeface="游ゴシック" panose="020B0400000000000000" pitchFamily="50" charset="-128"/>
                          <a:ea typeface="游ゴシック" panose="020B0400000000000000" pitchFamily="50" charset="-128"/>
                          <a:cs typeface="Arial"/>
                          <a:sym typeface="Arial"/>
                        </a:rPr>
                        <a:t>タイアップ期間終了後に開始</a:t>
                      </a:r>
                      <a:endParaRPr sz="105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91285441"/>
                  </a:ext>
                </a:extLst>
              </a:tr>
              <a:tr h="319308">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スケジュール</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ja-JP" altLang="en-US" sz="1050" kern="0">
                          <a:solidFill>
                            <a:srgbClr val="000000"/>
                          </a:solidFill>
                          <a:latin typeface="游ゴシック" panose="020B0400000000000000" pitchFamily="50" charset="-128"/>
                          <a:ea typeface="游ゴシック" panose="020B0400000000000000" pitchFamily="50" charset="-128"/>
                          <a:cs typeface="Meiryo"/>
                          <a:sym typeface="Meiryo"/>
                        </a:rPr>
                        <a:t>設問</a:t>
                      </a:r>
                      <a:r>
                        <a:rPr kumimoji="0" lang="en-US" altLang="ja-JP" sz="1050" kern="0">
                          <a:solidFill>
                            <a:srgbClr val="000000"/>
                          </a:solidFill>
                          <a:latin typeface="游ゴシック" panose="020B0400000000000000" pitchFamily="50" charset="-128"/>
                          <a:ea typeface="游ゴシック" panose="020B0400000000000000" pitchFamily="50" charset="-128"/>
                          <a:cs typeface="Meiryo"/>
                          <a:sym typeface="Meiryo"/>
                        </a:rPr>
                        <a:t>FIX</a:t>
                      </a:r>
                      <a:r>
                        <a:rPr kumimoji="0" lang="ja-JP" altLang="en-US" sz="1050" kern="0">
                          <a:solidFill>
                            <a:srgbClr val="000000"/>
                          </a:solidFill>
                          <a:latin typeface="游ゴシック" panose="020B0400000000000000" pitchFamily="50" charset="-128"/>
                          <a:ea typeface="游ゴシック" panose="020B0400000000000000" pitchFamily="50" charset="-128"/>
                          <a:cs typeface="Meiryo"/>
                          <a:sym typeface="Meiryo"/>
                        </a:rPr>
                        <a:t>から配信開始まで</a:t>
                      </a:r>
                      <a:r>
                        <a:rPr kumimoji="0" lang="en-US" altLang="ja-JP" sz="1050" kern="0">
                          <a:solidFill>
                            <a:srgbClr val="000000"/>
                          </a:solidFill>
                          <a:latin typeface="游ゴシック" panose="020B0400000000000000" pitchFamily="50" charset="-128"/>
                          <a:ea typeface="游ゴシック" panose="020B0400000000000000" pitchFamily="50" charset="-128"/>
                          <a:cs typeface="Meiryo"/>
                          <a:sym typeface="Meiryo"/>
                        </a:rPr>
                        <a:t>10</a:t>
                      </a:r>
                      <a:r>
                        <a:rPr kumimoji="0" lang="ja-JP" altLang="en-US" sz="1050" kern="0">
                          <a:solidFill>
                            <a:srgbClr val="000000"/>
                          </a:solidFill>
                          <a:latin typeface="游ゴシック" panose="020B0400000000000000" pitchFamily="50" charset="-128"/>
                          <a:ea typeface="游ゴシック" panose="020B0400000000000000" pitchFamily="50" charset="-128"/>
                          <a:cs typeface="Meiryo"/>
                          <a:sym typeface="Meiryo"/>
                        </a:rPr>
                        <a:t>営業日</a:t>
                      </a:r>
                      <a:endParaRPr kumimoji="0" lang="en-US" altLang="ja-JP" sz="1050" kern="0">
                        <a:solidFill>
                          <a:srgbClr val="000000"/>
                        </a:solidFill>
                        <a:latin typeface="游ゴシック" panose="020B0400000000000000" pitchFamily="50" charset="-128"/>
                        <a:ea typeface="游ゴシック" panose="020B0400000000000000" pitchFamily="50" charset="-128"/>
                        <a:cs typeface="Meiryo"/>
                        <a:sym typeface="Meiryo"/>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36370271"/>
                  </a:ext>
                </a:extLst>
              </a:tr>
              <a:tr h="579845">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補足</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65000"/>
                      </a:schemeClr>
                    </a:solidFill>
                  </a:tcPr>
                </a:tc>
                <a:tc>
                  <a:txBody>
                    <a:bodyPr/>
                    <a:lstStyle/>
                    <a:p>
                      <a:pPr defTabSz="1219170">
                        <a:buClr>
                          <a:srgbClr val="000000"/>
                        </a:buClr>
                      </a:pPr>
                      <a:r>
                        <a:rPr kumimoji="0" lang="ja-JP" altLang="ja-JP" sz="1050" kern="0">
                          <a:solidFill>
                            <a:srgbClr val="000000"/>
                          </a:solidFill>
                          <a:latin typeface="游ゴシック" panose="020B0400000000000000" pitchFamily="50" charset="-128"/>
                          <a:ea typeface="游ゴシック" panose="020B0400000000000000" pitchFamily="50" charset="-128"/>
                          <a:cs typeface="Meiryo"/>
                          <a:sym typeface="Meiryo"/>
                        </a:rPr>
                        <a:t>アンケートデザインはテンプレート</a:t>
                      </a:r>
                      <a:r>
                        <a:rPr kumimoji="0" lang="ja-JP" altLang="en-US" sz="1050" kern="0">
                          <a:solidFill>
                            <a:srgbClr val="000000"/>
                          </a:solidFill>
                          <a:latin typeface="游ゴシック" panose="020B0400000000000000" pitchFamily="50" charset="-128"/>
                          <a:ea typeface="游ゴシック" panose="020B0400000000000000" pitchFamily="50" charset="-128"/>
                          <a:cs typeface="Meiryo"/>
                          <a:sym typeface="Meiryo"/>
                        </a:rPr>
                        <a:t>を利用。</a:t>
                      </a:r>
                      <a:r>
                        <a:rPr kumimoji="0" lang="ja-JP" altLang="en-US" sz="1050" kern="0">
                          <a:solidFill>
                            <a:srgbClr val="000000"/>
                          </a:solidFill>
                          <a:latin typeface="游ゴシック" panose="020B0400000000000000" pitchFamily="50" charset="-128"/>
                          <a:ea typeface="游ゴシック" panose="020B0400000000000000" pitchFamily="50" charset="-128"/>
                          <a:cs typeface="Arial"/>
                          <a:sym typeface="Meiryo"/>
                        </a:rPr>
                        <a:t>原則は朝日新聞デジタル内に設置</a:t>
                      </a:r>
                      <a:endParaRPr kumimoji="0" lang="ja-JP" altLang="en-US" sz="1050" kern="0">
                        <a:solidFill>
                          <a:srgbClr val="000000"/>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5629966"/>
                  </a:ext>
                </a:extLst>
              </a:tr>
            </a:tbl>
          </a:graphicData>
        </a:graphic>
      </p:graphicFrame>
      <p:sp>
        <p:nvSpPr>
          <p:cNvPr id="2" name="Google Shape;207;p2">
            <a:extLst>
              <a:ext uri="{FF2B5EF4-FFF2-40B4-BE49-F238E27FC236}">
                <a16:creationId xmlns:a16="http://schemas.microsoft.com/office/drawing/2014/main" id="{2AA12EA1-6672-B362-2E4B-97BA2B88962B}"/>
              </a:ext>
            </a:extLst>
          </p:cNvPr>
          <p:cNvSpPr txBox="1"/>
          <p:nvPr/>
        </p:nvSpPr>
        <p:spPr>
          <a:xfrm>
            <a:off x="472346" y="5753053"/>
            <a:ext cx="4837926" cy="757967"/>
          </a:xfrm>
          <a:prstGeom prst="rect">
            <a:avLst/>
          </a:prstGeom>
          <a:noFill/>
          <a:ln>
            <a:noFill/>
          </a:ln>
        </p:spPr>
        <p:txBody>
          <a:bodyPr spcFirstLastPara="1" wrap="square" lIns="91425" tIns="91425" rIns="91425" bIns="91425" anchor="t" anchorCtr="0">
            <a:noAutofit/>
          </a:bodyPr>
          <a:lstStyle/>
          <a:p>
            <a:pPr defTabSz="1219170">
              <a:lnSpc>
                <a:spcPct val="150000"/>
              </a:lnSpc>
              <a:buClr>
                <a:srgbClr val="000000"/>
              </a:buClr>
              <a:buSzPts val="1300"/>
            </a:pPr>
            <a:r>
              <a:rPr kumimoji="0" lang="en-US" altLang="ja-JP" sz="10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1000" kern="0">
                <a:solidFill>
                  <a:srgbClr val="000000"/>
                </a:solidFill>
                <a:latin typeface="游ゴシック" panose="020B0400000000000000" pitchFamily="50" charset="-128"/>
                <a:ea typeface="游ゴシック" panose="020B0400000000000000" pitchFamily="50" charset="-128"/>
                <a:cs typeface="Meiryo"/>
                <a:sym typeface="Meiryo"/>
              </a:rPr>
              <a:t>回収数をお約束するメニューではございません。</a:t>
            </a:r>
            <a:endParaRPr kumimoji="0" lang="en-US" altLang="ja-JP" sz="10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lnSpc>
                <a:spcPct val="150000"/>
              </a:lnSpc>
              <a:buClr>
                <a:srgbClr val="000000"/>
              </a:buClr>
              <a:buSzPts val="1300"/>
            </a:pPr>
            <a:r>
              <a:rPr kumimoji="0" lang="ja-JP" altLang="en-US" sz="1000" kern="0">
                <a:solidFill>
                  <a:srgbClr val="000000"/>
                </a:solidFill>
                <a:latin typeface="游ゴシック" panose="020B0400000000000000" pitchFamily="50" charset="-128"/>
                <a:ea typeface="游ゴシック" panose="020B0400000000000000" pitchFamily="50" charset="-128"/>
                <a:cs typeface="Meiryo"/>
                <a:sym typeface="Meiryo"/>
              </a:rPr>
              <a:t>　（一定程度確保するために</a:t>
            </a:r>
            <a:r>
              <a:rPr kumimoji="0" lang="en-US" altLang="ja-JP" sz="1000" kern="0">
                <a:solidFill>
                  <a:srgbClr val="000000"/>
                </a:solidFill>
                <a:latin typeface="游ゴシック" panose="020B0400000000000000" pitchFamily="50" charset="-128"/>
                <a:ea typeface="游ゴシック" panose="020B0400000000000000" pitchFamily="50" charset="-128"/>
                <a:cs typeface="Meiryo"/>
                <a:sym typeface="Meiryo"/>
              </a:rPr>
              <a:t>3</a:t>
            </a:r>
            <a:r>
              <a:rPr kumimoji="0" lang="ja-JP" altLang="en-US" sz="1000" kern="0">
                <a:solidFill>
                  <a:srgbClr val="000000"/>
                </a:solidFill>
                <a:latin typeface="游ゴシック" panose="020B0400000000000000" pitchFamily="50" charset="-128"/>
                <a:ea typeface="游ゴシック" panose="020B0400000000000000" pitchFamily="50" charset="-128"/>
                <a:cs typeface="Meiryo"/>
                <a:sym typeface="Meiryo"/>
              </a:rPr>
              <a:t>万</a:t>
            </a:r>
            <a:r>
              <a:rPr kumimoji="0" lang="en-US" altLang="ja-JP" sz="1000" kern="0">
                <a:solidFill>
                  <a:srgbClr val="000000"/>
                </a:solidFill>
                <a:latin typeface="游ゴシック" panose="020B0400000000000000" pitchFamily="50" charset="-128"/>
                <a:ea typeface="游ゴシック" panose="020B0400000000000000" pitchFamily="50" charset="-128"/>
                <a:cs typeface="Meiryo"/>
                <a:sym typeface="Meiryo"/>
              </a:rPr>
              <a:t>PV</a:t>
            </a:r>
            <a:r>
              <a:rPr kumimoji="0" lang="ja-JP" altLang="en-US" sz="1000" kern="0">
                <a:solidFill>
                  <a:srgbClr val="000000"/>
                </a:solidFill>
                <a:latin typeface="游ゴシック" panose="020B0400000000000000" pitchFamily="50" charset="-128"/>
                <a:ea typeface="游ゴシック" panose="020B0400000000000000" pitchFamily="50" charset="-128"/>
                <a:cs typeface="Meiryo"/>
                <a:sym typeface="Meiryo"/>
              </a:rPr>
              <a:t>以上のタイアップでのご実施を推奨）</a:t>
            </a:r>
            <a:endParaRPr kumimoji="0" lang="en-US" altLang="ja-JP" sz="10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9" name="スライド番号プレースホルダー 5">
            <a:extLst>
              <a:ext uri="{FF2B5EF4-FFF2-40B4-BE49-F238E27FC236}">
                <a16:creationId xmlns:a16="http://schemas.microsoft.com/office/drawing/2014/main" id="{26ED80AF-CC2D-6A2F-62D5-4BED1C9FE238}"/>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24</a:t>
            </a:fld>
            <a:endParaRPr lang="ja-JP" altLang="en-US"/>
          </a:p>
        </p:txBody>
      </p:sp>
      <p:sp>
        <p:nvSpPr>
          <p:cNvPr id="3" name="テキスト ボックス 20">
            <a:extLst>
              <a:ext uri="{FF2B5EF4-FFF2-40B4-BE49-F238E27FC236}">
                <a16:creationId xmlns:a16="http://schemas.microsoft.com/office/drawing/2014/main" id="{D711E569-E889-C658-7C5B-2C4FF753DDBE}"/>
              </a:ext>
            </a:extLst>
          </p:cNvPr>
          <p:cNvSpPr txBox="1"/>
          <p:nvPr/>
        </p:nvSpPr>
        <p:spPr>
          <a:xfrm>
            <a:off x="10347090" y="6552025"/>
            <a:ext cx="1505134"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7" name="Google Shape;208;p2">
            <a:extLst>
              <a:ext uri="{FF2B5EF4-FFF2-40B4-BE49-F238E27FC236}">
                <a16:creationId xmlns:a16="http://schemas.microsoft.com/office/drawing/2014/main" id="{9B6E0602-C97A-0177-0EBB-A3B6ECE0393E}"/>
              </a:ext>
            </a:extLst>
          </p:cNvPr>
          <p:cNvSpPr txBox="1"/>
          <p:nvPr/>
        </p:nvSpPr>
        <p:spPr>
          <a:xfrm>
            <a:off x="6088047" y="6509295"/>
            <a:ext cx="4723740" cy="299818"/>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一部媒体で実施できない場合がございます。詳細は担当者までご相談ください。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6" name="楕円 5">
            <a:extLst>
              <a:ext uri="{FF2B5EF4-FFF2-40B4-BE49-F238E27FC236}">
                <a16:creationId xmlns:a16="http://schemas.microsoft.com/office/drawing/2014/main" id="{09899A57-2904-2B07-238F-A5E9BD790C58}"/>
              </a:ext>
            </a:extLst>
          </p:cNvPr>
          <p:cNvSpPr/>
          <p:nvPr/>
        </p:nvSpPr>
        <p:spPr>
          <a:xfrm>
            <a:off x="2956056" y="3444979"/>
            <a:ext cx="736432" cy="736432"/>
          </a:xfrm>
          <a:prstGeom prst="ellipse">
            <a:avLst/>
          </a:prstGeom>
          <a:solidFill>
            <a:srgbClr val="FA186E"/>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92" b="0" i="0" u="none" strike="noStrike" kern="1200" cap="none" spc="0" normalizeH="0" baseline="0" noProof="0">
              <a:ln>
                <a:noFill/>
              </a:ln>
              <a:solidFill>
                <a:prstClr val="white"/>
              </a:solidFill>
              <a:effectLst/>
              <a:uLnTx/>
              <a:uFillTx/>
              <a:latin typeface="Segoe UI"/>
              <a:ea typeface="游ゴシック"/>
              <a:cs typeface="+mn-cs"/>
            </a:endParaRPr>
          </a:p>
        </p:txBody>
      </p:sp>
      <p:pic>
        <p:nvPicPr>
          <p:cNvPr id="8" name="グラフィックス 7" descr="男子生徒 枠線">
            <a:extLst>
              <a:ext uri="{FF2B5EF4-FFF2-40B4-BE49-F238E27FC236}">
                <a16:creationId xmlns:a16="http://schemas.microsoft.com/office/drawing/2014/main" id="{C813EAF3-D899-7232-EB2C-03B0570571B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941207" y="3505905"/>
            <a:ext cx="767046" cy="767046"/>
          </a:xfrm>
          <a:prstGeom prst="rect">
            <a:avLst/>
          </a:prstGeom>
        </p:spPr>
      </p:pic>
      <p:sp>
        <p:nvSpPr>
          <p:cNvPr id="10" name="四角形: 角を丸くする 9">
            <a:extLst>
              <a:ext uri="{FF2B5EF4-FFF2-40B4-BE49-F238E27FC236}">
                <a16:creationId xmlns:a16="http://schemas.microsoft.com/office/drawing/2014/main" id="{BD00D0CF-64AB-FA7A-C2E7-9B86C0EA61C0}"/>
              </a:ext>
            </a:extLst>
          </p:cNvPr>
          <p:cNvSpPr/>
          <p:nvPr/>
        </p:nvSpPr>
        <p:spPr>
          <a:xfrm>
            <a:off x="2541153" y="3158420"/>
            <a:ext cx="1151334" cy="194268"/>
          </a:xfrm>
          <a:prstGeom prst="roundRect">
            <a:avLst>
              <a:gd name="adj" fmla="val 50000"/>
            </a:avLst>
          </a:prstGeom>
          <a:solidFill>
            <a:srgbClr val="FA186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b="1" spc="120">
                <a:solidFill>
                  <a:schemeClr val="bg1"/>
                </a:solidFill>
              </a:rPr>
              <a:t>閲覧者</a:t>
            </a:r>
            <a:endParaRPr kumimoji="1" lang="ja-JP" altLang="en-US" sz="1100" b="1" spc="120">
              <a:solidFill>
                <a:schemeClr val="bg1"/>
              </a:solidFill>
            </a:endParaRPr>
          </a:p>
        </p:txBody>
      </p:sp>
      <p:sp>
        <p:nvSpPr>
          <p:cNvPr id="12" name="楕円 11">
            <a:extLst>
              <a:ext uri="{FF2B5EF4-FFF2-40B4-BE49-F238E27FC236}">
                <a16:creationId xmlns:a16="http://schemas.microsoft.com/office/drawing/2014/main" id="{EA6EE7AA-45A3-BB80-216F-DC3FBA2E2A5B}"/>
              </a:ext>
            </a:extLst>
          </p:cNvPr>
          <p:cNvSpPr/>
          <p:nvPr/>
        </p:nvSpPr>
        <p:spPr>
          <a:xfrm>
            <a:off x="2971821" y="4876914"/>
            <a:ext cx="736432" cy="736432"/>
          </a:xfrm>
          <a:prstGeom prst="ellipse">
            <a:avLst/>
          </a:prstGeom>
          <a:solidFill>
            <a:schemeClr val="bg1">
              <a:lumMod val="7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92" b="0" i="0" u="none" strike="noStrike" kern="1200" cap="none" spc="0" normalizeH="0" baseline="0" noProof="0">
              <a:ln>
                <a:noFill/>
              </a:ln>
              <a:solidFill>
                <a:prstClr val="white"/>
              </a:solidFill>
              <a:effectLst/>
              <a:uLnTx/>
              <a:uFillTx/>
              <a:latin typeface="Segoe UI"/>
              <a:ea typeface="游ゴシック"/>
              <a:cs typeface="+mn-cs"/>
            </a:endParaRPr>
          </a:p>
        </p:txBody>
      </p:sp>
      <p:pic>
        <p:nvPicPr>
          <p:cNvPr id="14" name="グラフィックス 13" descr="男子生徒 枠線">
            <a:extLst>
              <a:ext uri="{FF2B5EF4-FFF2-40B4-BE49-F238E27FC236}">
                <a16:creationId xmlns:a16="http://schemas.microsoft.com/office/drawing/2014/main" id="{89F93C1F-5B1D-DE57-63C3-D9F3315945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962403" y="4893505"/>
            <a:ext cx="767046" cy="767046"/>
          </a:xfrm>
          <a:prstGeom prst="rect">
            <a:avLst/>
          </a:prstGeom>
        </p:spPr>
      </p:pic>
      <p:sp>
        <p:nvSpPr>
          <p:cNvPr id="16" name="四角形: 角を丸くする 15">
            <a:extLst>
              <a:ext uri="{FF2B5EF4-FFF2-40B4-BE49-F238E27FC236}">
                <a16:creationId xmlns:a16="http://schemas.microsoft.com/office/drawing/2014/main" id="{96C404DC-6837-C1C2-B34F-086F4FFC0852}"/>
              </a:ext>
            </a:extLst>
          </p:cNvPr>
          <p:cNvSpPr/>
          <p:nvPr/>
        </p:nvSpPr>
        <p:spPr>
          <a:xfrm>
            <a:off x="2541153" y="4600272"/>
            <a:ext cx="1151335" cy="206528"/>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b="1" spc="120">
                <a:solidFill>
                  <a:schemeClr val="tx1">
                    <a:lumMod val="65000"/>
                    <a:lumOff val="35000"/>
                  </a:schemeClr>
                </a:solidFill>
              </a:rPr>
              <a:t>非閲覧者</a:t>
            </a:r>
            <a:endParaRPr kumimoji="1" lang="ja-JP" altLang="en-US" sz="1100" b="1" spc="120">
              <a:solidFill>
                <a:schemeClr val="tx1">
                  <a:lumMod val="65000"/>
                  <a:lumOff val="35000"/>
                </a:schemeClr>
              </a:solidFill>
            </a:endParaRPr>
          </a:p>
        </p:txBody>
      </p:sp>
      <p:sp>
        <p:nvSpPr>
          <p:cNvPr id="17" name="楕円 16">
            <a:extLst>
              <a:ext uri="{FF2B5EF4-FFF2-40B4-BE49-F238E27FC236}">
                <a16:creationId xmlns:a16="http://schemas.microsoft.com/office/drawing/2014/main" id="{45FF83C6-B5D6-453A-1885-C850CFF5D802}"/>
              </a:ext>
            </a:extLst>
          </p:cNvPr>
          <p:cNvSpPr/>
          <p:nvPr/>
        </p:nvSpPr>
        <p:spPr>
          <a:xfrm>
            <a:off x="2542648" y="5027609"/>
            <a:ext cx="495748" cy="495748"/>
          </a:xfrm>
          <a:prstGeom prst="ellipse">
            <a:avLst/>
          </a:prstGeom>
          <a:solidFill>
            <a:schemeClr val="bg1"/>
          </a:solid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92" b="0" i="0" u="none" strike="noStrike" kern="1200" cap="none" spc="0" normalizeH="0" baseline="0" noProof="0">
              <a:ln>
                <a:noFill/>
              </a:ln>
              <a:solidFill>
                <a:prstClr val="white"/>
              </a:solidFill>
              <a:effectLst/>
              <a:uLnTx/>
              <a:uFillTx/>
              <a:latin typeface="Segoe UI"/>
              <a:ea typeface="游ゴシック"/>
              <a:cs typeface="+mn-cs"/>
            </a:endParaRPr>
          </a:p>
        </p:txBody>
      </p:sp>
      <p:pic>
        <p:nvPicPr>
          <p:cNvPr id="19" name="グラフィックス 18" descr="視覚障碍 単色塗りつぶし">
            <a:extLst>
              <a:ext uri="{FF2B5EF4-FFF2-40B4-BE49-F238E27FC236}">
                <a16:creationId xmlns:a16="http://schemas.microsoft.com/office/drawing/2014/main" id="{9C8DAAF8-E6E8-3836-B758-927F5382D28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72966" y="5062530"/>
            <a:ext cx="438098" cy="438098"/>
          </a:xfrm>
          <a:prstGeom prst="rect">
            <a:avLst/>
          </a:prstGeom>
        </p:spPr>
      </p:pic>
      <p:sp>
        <p:nvSpPr>
          <p:cNvPr id="20" name="楕円 19">
            <a:extLst>
              <a:ext uri="{FF2B5EF4-FFF2-40B4-BE49-F238E27FC236}">
                <a16:creationId xmlns:a16="http://schemas.microsoft.com/office/drawing/2014/main" id="{92C55FE8-06A2-BC49-84AB-B7DE92266EA7}"/>
              </a:ext>
            </a:extLst>
          </p:cNvPr>
          <p:cNvSpPr/>
          <p:nvPr/>
        </p:nvSpPr>
        <p:spPr>
          <a:xfrm>
            <a:off x="2541153" y="3560911"/>
            <a:ext cx="495748" cy="495748"/>
          </a:xfrm>
          <a:prstGeom prst="ellipse">
            <a:avLst/>
          </a:prstGeom>
          <a:solidFill>
            <a:schemeClr val="bg1"/>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92" b="0" i="0" u="none" strike="noStrike" kern="1200" cap="none" spc="0" normalizeH="0" baseline="0" noProof="0">
              <a:ln>
                <a:noFill/>
              </a:ln>
              <a:solidFill>
                <a:prstClr val="white"/>
              </a:solidFill>
              <a:effectLst/>
              <a:uLnTx/>
              <a:uFillTx/>
              <a:latin typeface="Segoe UI"/>
              <a:ea typeface="游ゴシック"/>
              <a:cs typeface="+mn-cs"/>
            </a:endParaRPr>
          </a:p>
        </p:txBody>
      </p:sp>
      <p:pic>
        <p:nvPicPr>
          <p:cNvPr id="21" name="グラフィックス 20" descr="目 単色塗りつぶし">
            <a:extLst>
              <a:ext uri="{FF2B5EF4-FFF2-40B4-BE49-F238E27FC236}">
                <a16:creationId xmlns:a16="http://schemas.microsoft.com/office/drawing/2014/main" id="{7C1B5EDA-522C-71FC-EE53-88D812E69C8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67256" y="3586902"/>
            <a:ext cx="437712" cy="437712"/>
          </a:xfrm>
          <a:prstGeom prst="rect">
            <a:avLst/>
          </a:prstGeom>
        </p:spPr>
      </p:pic>
      <p:cxnSp>
        <p:nvCxnSpPr>
          <p:cNvPr id="22" name="直線コネクタ 21">
            <a:extLst>
              <a:ext uri="{FF2B5EF4-FFF2-40B4-BE49-F238E27FC236}">
                <a16:creationId xmlns:a16="http://schemas.microsoft.com/office/drawing/2014/main" id="{C62FB4D8-7144-A615-20EF-5332AA7D90C7}"/>
              </a:ext>
            </a:extLst>
          </p:cNvPr>
          <p:cNvCxnSpPr/>
          <p:nvPr/>
        </p:nvCxnSpPr>
        <p:spPr>
          <a:xfrm>
            <a:off x="3877243" y="3158420"/>
            <a:ext cx="0" cy="1022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BF56699-9E55-6E31-1BBF-798A2186D460}"/>
              </a:ext>
            </a:extLst>
          </p:cNvPr>
          <p:cNvCxnSpPr/>
          <p:nvPr/>
        </p:nvCxnSpPr>
        <p:spPr>
          <a:xfrm>
            <a:off x="3877243" y="4590355"/>
            <a:ext cx="0" cy="1022991"/>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28" name="グループ化 27">
            <a:extLst>
              <a:ext uri="{FF2B5EF4-FFF2-40B4-BE49-F238E27FC236}">
                <a16:creationId xmlns:a16="http://schemas.microsoft.com/office/drawing/2014/main" id="{ED835921-009D-759E-EFA1-0244DD32D19C}"/>
              </a:ext>
            </a:extLst>
          </p:cNvPr>
          <p:cNvGrpSpPr/>
          <p:nvPr/>
        </p:nvGrpSpPr>
        <p:grpSpPr>
          <a:xfrm>
            <a:off x="476463" y="3158419"/>
            <a:ext cx="1392102" cy="2528796"/>
            <a:chOff x="1022218" y="3226820"/>
            <a:chExt cx="1235790" cy="2679458"/>
          </a:xfrm>
        </p:grpSpPr>
        <p:sp>
          <p:nvSpPr>
            <p:cNvPr id="29" name="Google Shape;303;p25">
              <a:extLst>
                <a:ext uri="{FF2B5EF4-FFF2-40B4-BE49-F238E27FC236}">
                  <a16:creationId xmlns:a16="http://schemas.microsoft.com/office/drawing/2014/main" id="{444C6763-4FFA-568A-C4DA-F81BD6669BC6}"/>
                </a:ext>
              </a:extLst>
            </p:cNvPr>
            <p:cNvSpPr/>
            <p:nvPr/>
          </p:nvSpPr>
          <p:spPr>
            <a:xfrm>
              <a:off x="1022218" y="3226820"/>
              <a:ext cx="1235790" cy="2679458"/>
            </a:xfrm>
            <a:prstGeom prst="roundRect">
              <a:avLst>
                <a:gd name="adj" fmla="val 0"/>
              </a:avLst>
            </a:prstGeom>
            <a:solidFill>
              <a:schemeClr val="bg1"/>
            </a:solidFill>
            <a:ln>
              <a:solidFill>
                <a:schemeClr val="bg1">
                  <a:lumMod val="50000"/>
                </a:schemeClr>
              </a:solidFill>
            </a:ln>
          </p:spPr>
          <p:txBody>
            <a:bodyPr spcFirstLastPara="1" wrap="square" lIns="108000" tIns="24000" rIns="108000" bIns="0" anchor="ctr" anchorCtr="0">
              <a:noAutofit/>
            </a:bodyPr>
            <a:lstStyle/>
            <a:p>
              <a:pPr defTabSz="1219170">
                <a:lnSpc>
                  <a:spcPct val="114000"/>
                </a:lnSpc>
                <a:buClr>
                  <a:srgbClr val="FFFFFF"/>
                </a:buClr>
                <a:buSzPts val="1400"/>
              </a:pPr>
              <a:endParaRPr kumimoji="0" sz="1300" b="1" kern="0" spc="12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sp>
          <p:nvSpPr>
            <p:cNvPr id="30" name="Google Shape;303;p25">
              <a:extLst>
                <a:ext uri="{FF2B5EF4-FFF2-40B4-BE49-F238E27FC236}">
                  <a16:creationId xmlns:a16="http://schemas.microsoft.com/office/drawing/2014/main" id="{96169AB6-17BD-ABF4-02CA-C7C93197D9C1}"/>
                </a:ext>
              </a:extLst>
            </p:cNvPr>
            <p:cNvSpPr/>
            <p:nvPr/>
          </p:nvSpPr>
          <p:spPr>
            <a:xfrm>
              <a:off x="1122645" y="3346332"/>
              <a:ext cx="1032726" cy="2447436"/>
            </a:xfrm>
            <a:prstGeom prst="roundRect">
              <a:avLst>
                <a:gd name="adj" fmla="val 0"/>
              </a:avLst>
            </a:prstGeom>
            <a:solidFill>
              <a:schemeClr val="bg1">
                <a:lumMod val="95000"/>
              </a:schemeClr>
            </a:solidFill>
            <a:ln>
              <a:noFill/>
            </a:ln>
          </p:spPr>
          <p:txBody>
            <a:bodyPr spcFirstLastPara="1" wrap="none" lIns="0" tIns="24000" rIns="0" bIns="0" anchor="ctr" anchorCtr="0">
              <a:noAutofit/>
            </a:bodyPr>
            <a:lstStyle/>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タイアップ</a:t>
              </a:r>
              <a:endParaRPr kumimoji="0" lang="en-US" altLang="ja-JP"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記事</a:t>
              </a:r>
              <a:endParaRPr kumimoji="0"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grpSp>
      <p:sp>
        <p:nvSpPr>
          <p:cNvPr id="320" name="楕円 319">
            <a:extLst>
              <a:ext uri="{FF2B5EF4-FFF2-40B4-BE49-F238E27FC236}">
                <a16:creationId xmlns:a16="http://schemas.microsoft.com/office/drawing/2014/main" id="{507F58E0-76C1-5B03-3B28-84C03E3E3782}"/>
              </a:ext>
            </a:extLst>
          </p:cNvPr>
          <p:cNvSpPr/>
          <p:nvPr/>
        </p:nvSpPr>
        <p:spPr>
          <a:xfrm rot="15422591">
            <a:off x="1825149" y="3762901"/>
            <a:ext cx="115377" cy="115377"/>
          </a:xfrm>
          <a:prstGeom prst="ellipse">
            <a:avLst/>
          </a:prstGeom>
          <a:solidFill>
            <a:schemeClr val="accent1"/>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schemeClr val="accent1"/>
              </a:solidFill>
              <a:effectLst/>
              <a:uLnTx/>
              <a:uFillTx/>
              <a:latin typeface="Segoe UI"/>
              <a:ea typeface="游ゴシック"/>
              <a:cs typeface="+mn-cs"/>
            </a:endParaRPr>
          </a:p>
        </p:txBody>
      </p:sp>
      <p:cxnSp>
        <p:nvCxnSpPr>
          <p:cNvPr id="321" name="直線矢印コネクタ 320">
            <a:extLst>
              <a:ext uri="{FF2B5EF4-FFF2-40B4-BE49-F238E27FC236}">
                <a16:creationId xmlns:a16="http://schemas.microsoft.com/office/drawing/2014/main" id="{D0E84508-A27C-4623-92FA-D5D4A80AF6B0}"/>
              </a:ext>
            </a:extLst>
          </p:cNvPr>
          <p:cNvCxnSpPr>
            <a:cxnSpLocks/>
          </p:cNvCxnSpPr>
          <p:nvPr/>
        </p:nvCxnSpPr>
        <p:spPr>
          <a:xfrm>
            <a:off x="1935480" y="3817320"/>
            <a:ext cx="510032" cy="0"/>
          </a:xfrm>
          <a:prstGeom prst="straightConnector1">
            <a:avLst/>
          </a:prstGeom>
          <a:ln w="285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
        <p:nvSpPr>
          <p:cNvPr id="323" name="Google Shape;303;p25">
            <a:extLst>
              <a:ext uri="{FF2B5EF4-FFF2-40B4-BE49-F238E27FC236}">
                <a16:creationId xmlns:a16="http://schemas.microsoft.com/office/drawing/2014/main" id="{388B5565-9F1D-5262-AB6F-55F0331AAD5E}"/>
              </a:ext>
            </a:extLst>
          </p:cNvPr>
          <p:cNvSpPr/>
          <p:nvPr/>
        </p:nvSpPr>
        <p:spPr>
          <a:xfrm>
            <a:off x="4149259" y="3146644"/>
            <a:ext cx="1111725" cy="1034767"/>
          </a:xfrm>
          <a:prstGeom prst="roundRect">
            <a:avLst>
              <a:gd name="adj" fmla="val 0"/>
            </a:avLst>
          </a:prstGeom>
          <a:solidFill>
            <a:schemeClr val="bg1"/>
          </a:solidFill>
          <a:ln>
            <a:solidFill>
              <a:schemeClr val="accent1"/>
            </a:solidFill>
          </a:ln>
        </p:spPr>
        <p:txBody>
          <a:bodyPr spcFirstLastPara="1" wrap="none" lIns="0" tIns="24000" rIns="0" bIns="0" anchor="ctr" anchorCtr="0">
            <a:noAutofit/>
          </a:bodyPr>
          <a:lstStyle/>
          <a:p>
            <a:pPr algn="ctr" defTabSz="1219170">
              <a:lnSpc>
                <a:spcPct val="114000"/>
              </a:lnSpc>
              <a:buClr>
                <a:srgbClr val="FFFFFF"/>
              </a:buClr>
              <a:buSzPts val="1400"/>
            </a:pPr>
            <a:r>
              <a:rPr kumimoji="0" lang="ja-JP" altLang="en-US" sz="1000" b="1" kern="0" spc="30">
                <a:solidFill>
                  <a:schemeClr val="accent1"/>
                </a:solidFill>
                <a:latin typeface="游ゴシック" panose="020B0400000000000000" pitchFamily="50" charset="-128"/>
                <a:ea typeface="游ゴシック" panose="020B0400000000000000" pitchFamily="50" charset="-128"/>
                <a:cs typeface="Arial"/>
                <a:sym typeface="Arial"/>
              </a:rPr>
              <a:t>商品認知など</a:t>
            </a:r>
            <a:endParaRPr kumimoji="0" lang="en-US" altLang="ja-JP" sz="1000" b="1" kern="0" spc="30">
              <a:solidFill>
                <a:schemeClr val="accent1"/>
              </a:solidFill>
              <a:latin typeface="游ゴシック" panose="020B0400000000000000" pitchFamily="50" charset="-128"/>
              <a:ea typeface="游ゴシック" panose="020B0400000000000000" pitchFamily="50" charset="-128"/>
              <a:cs typeface="Arial"/>
              <a:sym typeface="Arial"/>
            </a:endParaRPr>
          </a:p>
          <a:p>
            <a:pPr algn="ctr" defTabSz="1219170">
              <a:lnSpc>
                <a:spcPct val="114000"/>
              </a:lnSpc>
              <a:buClr>
                <a:srgbClr val="FFFFFF"/>
              </a:buClr>
              <a:buSzPts val="1400"/>
            </a:pPr>
            <a:r>
              <a:rPr kumimoji="0" lang="ja-JP" altLang="en-US" sz="1000" b="1" kern="0" spc="30">
                <a:solidFill>
                  <a:schemeClr val="accent1"/>
                </a:solidFill>
                <a:latin typeface="游ゴシック" panose="020B0400000000000000" pitchFamily="50" charset="-128"/>
                <a:ea typeface="游ゴシック" panose="020B0400000000000000" pitchFamily="50" charset="-128"/>
                <a:cs typeface="Arial"/>
                <a:sym typeface="Arial"/>
              </a:rPr>
              <a:t>のアンケート</a:t>
            </a:r>
            <a:endParaRPr kumimoji="0" sz="1000" b="1" kern="0" spc="3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324" name="Google Shape;303;p25">
            <a:extLst>
              <a:ext uri="{FF2B5EF4-FFF2-40B4-BE49-F238E27FC236}">
                <a16:creationId xmlns:a16="http://schemas.microsoft.com/office/drawing/2014/main" id="{78C1C897-82AE-30E0-AB69-BAAA402567DE}"/>
              </a:ext>
            </a:extLst>
          </p:cNvPr>
          <p:cNvSpPr/>
          <p:nvPr/>
        </p:nvSpPr>
        <p:spPr>
          <a:xfrm>
            <a:off x="4146926" y="4575278"/>
            <a:ext cx="1111725" cy="1034767"/>
          </a:xfrm>
          <a:prstGeom prst="roundRect">
            <a:avLst>
              <a:gd name="adj" fmla="val 0"/>
            </a:avLst>
          </a:prstGeom>
          <a:solidFill>
            <a:schemeClr val="bg1"/>
          </a:solidFill>
          <a:ln>
            <a:solidFill>
              <a:schemeClr val="bg1">
                <a:lumMod val="50000"/>
              </a:schemeClr>
            </a:solidFill>
          </a:ln>
        </p:spPr>
        <p:txBody>
          <a:bodyPr spcFirstLastPara="1" wrap="none" lIns="0" tIns="24000" rIns="0" bIns="0" anchor="ctr" anchorCtr="0">
            <a:noAutofit/>
          </a:bodyPr>
          <a:lstStyle/>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商品認知など</a:t>
            </a:r>
            <a:endParaRPr kumimoji="0" lang="en-US" altLang="ja-JP"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のアンケート</a:t>
            </a:r>
            <a:endParaRPr kumimoji="0"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sp>
        <p:nvSpPr>
          <p:cNvPr id="325" name="二等辺三角形 324">
            <a:extLst>
              <a:ext uri="{FF2B5EF4-FFF2-40B4-BE49-F238E27FC236}">
                <a16:creationId xmlns:a16="http://schemas.microsoft.com/office/drawing/2014/main" id="{7BBEE11B-A1F5-0564-E9B6-A8352E82C2EB}"/>
              </a:ext>
            </a:extLst>
          </p:cNvPr>
          <p:cNvSpPr/>
          <p:nvPr/>
        </p:nvSpPr>
        <p:spPr>
          <a:xfrm rot="5400000">
            <a:off x="3915916" y="3646039"/>
            <a:ext cx="203776" cy="128625"/>
          </a:xfrm>
          <a:prstGeom prst="triangle">
            <a:avLst/>
          </a:prstGeom>
          <a:solidFill>
            <a:srgbClr val="FA18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二等辺三角形 325">
            <a:extLst>
              <a:ext uri="{FF2B5EF4-FFF2-40B4-BE49-F238E27FC236}">
                <a16:creationId xmlns:a16="http://schemas.microsoft.com/office/drawing/2014/main" id="{FBD3A4CF-D788-B804-74B4-B29A7467A8C9}"/>
              </a:ext>
            </a:extLst>
          </p:cNvPr>
          <p:cNvSpPr/>
          <p:nvPr/>
        </p:nvSpPr>
        <p:spPr>
          <a:xfrm rot="5400000">
            <a:off x="3915916" y="5066432"/>
            <a:ext cx="203776" cy="128625"/>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Google Shape;303;p25">
            <a:extLst>
              <a:ext uri="{FF2B5EF4-FFF2-40B4-BE49-F238E27FC236}">
                <a16:creationId xmlns:a16="http://schemas.microsoft.com/office/drawing/2014/main" id="{176C54AE-D888-5A03-8BB3-702086B90A84}"/>
              </a:ext>
            </a:extLst>
          </p:cNvPr>
          <p:cNvSpPr/>
          <p:nvPr/>
        </p:nvSpPr>
        <p:spPr>
          <a:xfrm>
            <a:off x="5443721" y="3158418"/>
            <a:ext cx="3132342" cy="495671"/>
          </a:xfrm>
          <a:prstGeom prst="roundRect">
            <a:avLst>
              <a:gd name="adj" fmla="val 0"/>
            </a:avLst>
          </a:prstGeom>
          <a:solidFill>
            <a:schemeClr val="accent1">
              <a:lumMod val="20000"/>
              <a:lumOff val="80000"/>
            </a:schemeClr>
          </a:solidFill>
          <a:ln>
            <a:noFill/>
          </a:ln>
        </p:spPr>
        <p:txBody>
          <a:bodyPr spcFirstLastPara="1" wrap="none" lIns="0" tIns="24000" rIns="0" bIns="0" anchor="ctr" anchorCtr="0">
            <a:noAutofit/>
          </a:bodyPr>
          <a:lstStyle/>
          <a:p>
            <a:pPr algn="ctr" defTabSz="1219170">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タイアップ掲載期間終了後、</a:t>
            </a:r>
            <a:endParaRPr kumimoji="0" lang="en-US" altLang="ja-JP"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endParaRPr>
          </a:p>
          <a:p>
            <a:pPr algn="ctr" defTabSz="1219170">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接触者と非接触者にアンケートを配信</a:t>
            </a:r>
            <a:endParaRPr kumimoji="1" lang="ja-JP" altLang="en-US" sz="1050" b="1">
              <a:solidFill>
                <a:srgbClr val="FA186E"/>
              </a:solidFill>
            </a:endParaRPr>
          </a:p>
        </p:txBody>
      </p:sp>
      <p:sp>
        <p:nvSpPr>
          <p:cNvPr id="346" name="Google Shape;303;p25">
            <a:extLst>
              <a:ext uri="{FF2B5EF4-FFF2-40B4-BE49-F238E27FC236}">
                <a16:creationId xmlns:a16="http://schemas.microsoft.com/office/drawing/2014/main" id="{921D3B1F-3BD8-BDEB-C808-4FA0BFB9A9BA}"/>
              </a:ext>
            </a:extLst>
          </p:cNvPr>
          <p:cNvSpPr/>
          <p:nvPr/>
        </p:nvSpPr>
        <p:spPr>
          <a:xfrm>
            <a:off x="8841956" y="3146645"/>
            <a:ext cx="2951426" cy="507444"/>
          </a:xfrm>
          <a:prstGeom prst="roundRect">
            <a:avLst>
              <a:gd name="adj" fmla="val 0"/>
            </a:avLst>
          </a:prstGeom>
          <a:solidFill>
            <a:schemeClr val="accent1">
              <a:lumMod val="20000"/>
              <a:lumOff val="80000"/>
            </a:schemeClr>
          </a:solidFill>
          <a:ln>
            <a:noFill/>
          </a:ln>
        </p:spPr>
        <p:txBody>
          <a:bodyPr spcFirstLastPara="1" wrap="none" lIns="0" tIns="0" rIns="0" bIns="0" anchor="ctr" anchorCtr="0">
            <a:noAutofit/>
          </a:bodyPr>
          <a:lstStyle/>
          <a:p>
            <a:pPr algn="ctr" defTabSz="914377">
              <a:lnSpc>
                <a:spcPct val="150000"/>
              </a:lnSpc>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回答を集計したレポートご提出</a:t>
            </a:r>
            <a:endParaRPr kumimoji="1" lang="ja-JP" altLang="en-US" sz="1050" b="1">
              <a:solidFill>
                <a:srgbClr val="FA186E"/>
              </a:solidFill>
            </a:endParaRPr>
          </a:p>
        </p:txBody>
      </p:sp>
    </p:spTree>
    <p:extLst>
      <p:ext uri="{BB962C8B-B14F-4D97-AF65-F5344CB8AC3E}">
        <p14:creationId xmlns:p14="http://schemas.microsoft.com/office/powerpoint/2010/main" val="1553563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
          <a:extLst>
            <a:ext uri="{FF2B5EF4-FFF2-40B4-BE49-F238E27FC236}">
              <a16:creationId xmlns:a16="http://schemas.microsoft.com/office/drawing/2014/main" id="{32808CC9-D872-8223-2E37-7A53C3FCFA52}"/>
            </a:ext>
          </a:extLst>
        </p:cNvPr>
        <p:cNvGrpSpPr/>
        <p:nvPr/>
      </p:nvGrpSpPr>
      <p:grpSpPr>
        <a:xfrm>
          <a:off x="0" y="0"/>
          <a:ext cx="0" cy="0"/>
          <a:chOff x="0" y="0"/>
          <a:chExt cx="0" cy="0"/>
        </a:xfrm>
      </p:grpSpPr>
      <p:sp>
        <p:nvSpPr>
          <p:cNvPr id="338" name="Google Shape;338;p26">
            <a:extLst>
              <a:ext uri="{FF2B5EF4-FFF2-40B4-BE49-F238E27FC236}">
                <a16:creationId xmlns:a16="http://schemas.microsoft.com/office/drawing/2014/main" id="{7317CC92-F63C-6159-8236-563A7566C21E}"/>
              </a:ext>
            </a:extLst>
          </p:cNvPr>
          <p:cNvSpPr txBox="1">
            <a:spLocks noGrp="1"/>
          </p:cNvSpPr>
          <p:nvPr>
            <p:ph type="title"/>
          </p:nvPr>
        </p:nvSpPr>
        <p:spPr>
          <a:xfrm>
            <a:off x="533401" y="302141"/>
            <a:ext cx="9105900" cy="332399"/>
          </a:xfrm>
          <a:noFill/>
          <a:ln>
            <a:noFill/>
          </a:ln>
        </p:spPr>
        <p:txBody>
          <a:bodyPr spcFirstLastPara="1" wrap="square" lIns="0" tIns="0" rIns="0" bIns="0" anchor="ctr" anchorCtr="0">
            <a:spAutoFit/>
          </a:bodyPr>
          <a:lstStyle/>
          <a:p>
            <a:r>
              <a:rPr lang="ja-JP" altLang="en-US" dirty="0"/>
              <a:t>タイアップ広告 ブランドリフトサーベイ</a:t>
            </a:r>
            <a:r>
              <a:rPr lang="ja-JP" altLang="en-US" sz="2000" dirty="0"/>
              <a:t>（外部パネル調査）</a:t>
            </a:r>
            <a:endParaRPr lang="ja-JP" altLang="en-US" dirty="0"/>
          </a:p>
        </p:txBody>
      </p:sp>
      <p:sp>
        <p:nvSpPr>
          <p:cNvPr id="16" name="テキスト プレースホルダー 15">
            <a:extLst>
              <a:ext uri="{FF2B5EF4-FFF2-40B4-BE49-F238E27FC236}">
                <a16:creationId xmlns:a16="http://schemas.microsoft.com/office/drawing/2014/main" id="{A7112A69-1D1B-A68D-05F0-89A3804B6F0B}"/>
              </a:ext>
            </a:extLst>
          </p:cNvPr>
          <p:cNvSpPr>
            <a:spLocks noGrp="1"/>
          </p:cNvSpPr>
          <p:nvPr>
            <p:ph type="body" sz="quarter" idx="19"/>
          </p:nvPr>
        </p:nvSpPr>
        <p:spPr>
          <a:xfrm>
            <a:off x="412915" y="944724"/>
            <a:ext cx="11443726" cy="528182"/>
          </a:xfrm>
        </p:spPr>
        <p:txBody>
          <a:bodyPr/>
          <a:lstStyle/>
          <a:p>
            <a:pPr algn="l"/>
            <a:r>
              <a:rPr lang="ja-JP" altLang="en-US"/>
              <a:t>外部調査パネルを利用した</a:t>
            </a:r>
            <a:r>
              <a:rPr lang="en-US" altLang="ja-JP"/>
              <a:t>BLS</a:t>
            </a:r>
            <a:r>
              <a:rPr lang="ja-JP" altLang="en-US"/>
              <a:t>を実施。認知度、購買意向、ブランドイメージの変化を調査できます。</a:t>
            </a:r>
          </a:p>
          <a:p>
            <a:endParaRPr lang="ja-JP" altLang="en-US"/>
          </a:p>
          <a:p>
            <a:endParaRPr lang="ja-JP" altLang="en-US"/>
          </a:p>
        </p:txBody>
      </p:sp>
      <p:sp>
        <p:nvSpPr>
          <p:cNvPr id="342" name="Google Shape;342;p26">
            <a:extLst>
              <a:ext uri="{FF2B5EF4-FFF2-40B4-BE49-F238E27FC236}">
                <a16:creationId xmlns:a16="http://schemas.microsoft.com/office/drawing/2014/main" id="{AE4A77D7-07C4-FB39-B57C-52A2FD84EDAA}"/>
              </a:ext>
            </a:extLst>
          </p:cNvPr>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✓タイアップによるブランドリフト効果を検証したい</a:t>
            </a: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✓タイアップのメッセージが適切に届いているのかを確認したい</a:t>
            </a:r>
          </a:p>
        </p:txBody>
      </p:sp>
      <p:sp>
        <p:nvSpPr>
          <p:cNvPr id="23" name="Google Shape;1116;p56">
            <a:extLst>
              <a:ext uri="{FF2B5EF4-FFF2-40B4-BE49-F238E27FC236}">
                <a16:creationId xmlns:a16="http://schemas.microsoft.com/office/drawing/2014/main" id="{3F0D5221-85FD-80B7-C970-CB760F16C3A7}"/>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100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9" name="スライド番号プレースホルダー 5">
            <a:extLst>
              <a:ext uri="{FF2B5EF4-FFF2-40B4-BE49-F238E27FC236}">
                <a16:creationId xmlns:a16="http://schemas.microsoft.com/office/drawing/2014/main" id="{66826870-3A5D-8A3F-2797-6F16A2A96236}"/>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25</a:t>
            </a:fld>
            <a:endParaRPr lang="ja-JP" altLang="en-US"/>
          </a:p>
        </p:txBody>
      </p:sp>
      <p:sp>
        <p:nvSpPr>
          <p:cNvPr id="6" name="テキスト ボックス 20">
            <a:extLst>
              <a:ext uri="{FF2B5EF4-FFF2-40B4-BE49-F238E27FC236}">
                <a16:creationId xmlns:a16="http://schemas.microsoft.com/office/drawing/2014/main" id="{EA82C86C-AFA2-485D-FEBC-AF1BFA53A411}"/>
              </a:ext>
            </a:extLst>
          </p:cNvPr>
          <p:cNvSpPr txBox="1"/>
          <p:nvPr/>
        </p:nvSpPr>
        <p:spPr>
          <a:xfrm>
            <a:off x="10347090" y="6552025"/>
            <a:ext cx="1505134"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8" name="Google Shape;208;p2">
            <a:extLst>
              <a:ext uri="{FF2B5EF4-FFF2-40B4-BE49-F238E27FC236}">
                <a16:creationId xmlns:a16="http://schemas.microsoft.com/office/drawing/2014/main" id="{DD9B4969-559B-6062-87A2-C91504B09DBF}"/>
              </a:ext>
            </a:extLst>
          </p:cNvPr>
          <p:cNvSpPr txBox="1"/>
          <p:nvPr/>
        </p:nvSpPr>
        <p:spPr>
          <a:xfrm>
            <a:off x="6088047" y="6509295"/>
            <a:ext cx="4723740" cy="299818"/>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一部媒体で実施できない場合がございます。詳細は担当者までご相談ください。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4" name="Google Shape;207;p2">
            <a:extLst>
              <a:ext uri="{FF2B5EF4-FFF2-40B4-BE49-F238E27FC236}">
                <a16:creationId xmlns:a16="http://schemas.microsoft.com/office/drawing/2014/main" id="{6F93D709-0306-8CF3-97AE-07A259B56440}"/>
              </a:ext>
            </a:extLst>
          </p:cNvPr>
          <p:cNvSpPr txBox="1"/>
          <p:nvPr/>
        </p:nvSpPr>
        <p:spPr>
          <a:xfrm>
            <a:off x="8736186" y="5824375"/>
            <a:ext cx="3215022" cy="542544"/>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各設問ごとの回答数・回答割合・リフトなどをレポートします。簡易調査のため性別や年代など属性で集計軸を設けることはできません。上記レポートはサンプルです。</a:t>
            </a:r>
            <a:endParaRPr kumimoji="0"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pic>
        <p:nvPicPr>
          <p:cNvPr id="7" name="Google Shape;210;p2">
            <a:extLst>
              <a:ext uri="{FF2B5EF4-FFF2-40B4-BE49-F238E27FC236}">
                <a16:creationId xmlns:a16="http://schemas.microsoft.com/office/drawing/2014/main" id="{22BEE793-A3AD-269E-9F07-E6E94C312FDD}"/>
              </a:ext>
            </a:extLst>
          </p:cNvPr>
          <p:cNvPicPr preferRelativeResize="0"/>
          <p:nvPr/>
        </p:nvPicPr>
        <p:blipFill>
          <a:blip r:embed="rId3">
            <a:alphaModFix/>
          </a:blip>
          <a:stretch>
            <a:fillRect/>
          </a:stretch>
        </p:blipFill>
        <p:spPr>
          <a:xfrm>
            <a:off x="8847918" y="3782106"/>
            <a:ext cx="2945464" cy="1195146"/>
          </a:xfrm>
          <a:prstGeom prst="rect">
            <a:avLst/>
          </a:prstGeom>
          <a:noFill/>
          <a:ln>
            <a:noFill/>
          </a:ln>
        </p:spPr>
      </p:pic>
      <p:sp>
        <p:nvSpPr>
          <p:cNvPr id="10" name="Google Shape;442;p31">
            <a:extLst>
              <a:ext uri="{FF2B5EF4-FFF2-40B4-BE49-F238E27FC236}">
                <a16:creationId xmlns:a16="http://schemas.microsoft.com/office/drawing/2014/main" id="{ACC113AA-7012-1D6D-D2D4-D2C3084D3499}"/>
              </a:ext>
            </a:extLst>
          </p:cNvPr>
          <p:cNvSpPr/>
          <p:nvPr/>
        </p:nvSpPr>
        <p:spPr>
          <a:xfrm>
            <a:off x="2822448" y="2601525"/>
            <a:ext cx="5772741"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アンケート実施</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11" name="Google Shape;442;p31">
            <a:extLst>
              <a:ext uri="{FF2B5EF4-FFF2-40B4-BE49-F238E27FC236}">
                <a16:creationId xmlns:a16="http://schemas.microsoft.com/office/drawing/2014/main" id="{B3D3028B-9539-5650-91DF-9D9A97516B33}"/>
              </a:ext>
            </a:extLst>
          </p:cNvPr>
          <p:cNvSpPr/>
          <p:nvPr/>
        </p:nvSpPr>
        <p:spPr>
          <a:xfrm>
            <a:off x="8841955" y="2601525"/>
            <a:ext cx="3010268"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レポート</a:t>
            </a:r>
          </a:p>
        </p:txBody>
      </p:sp>
      <p:sp>
        <p:nvSpPr>
          <p:cNvPr id="12" name="Google Shape;442;p31">
            <a:extLst>
              <a:ext uri="{FF2B5EF4-FFF2-40B4-BE49-F238E27FC236}">
                <a16:creationId xmlns:a16="http://schemas.microsoft.com/office/drawing/2014/main" id="{F6A2AF71-7EC3-C14E-B0C8-688C676D7562}"/>
              </a:ext>
            </a:extLst>
          </p:cNvPr>
          <p:cNvSpPr/>
          <p:nvPr/>
        </p:nvSpPr>
        <p:spPr>
          <a:xfrm>
            <a:off x="456749" y="2601525"/>
            <a:ext cx="2213299"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タイアップ広告掲載</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graphicFrame>
        <p:nvGraphicFramePr>
          <p:cNvPr id="15" name="表 29">
            <a:extLst>
              <a:ext uri="{FF2B5EF4-FFF2-40B4-BE49-F238E27FC236}">
                <a16:creationId xmlns:a16="http://schemas.microsoft.com/office/drawing/2014/main" id="{4BB66FFF-166A-A724-56B0-10D14CB77B8F}"/>
              </a:ext>
            </a:extLst>
          </p:cNvPr>
          <p:cNvGraphicFramePr>
            <a:graphicFrameLocks noGrp="1"/>
          </p:cNvGraphicFramePr>
          <p:nvPr/>
        </p:nvGraphicFramePr>
        <p:xfrm>
          <a:off x="8841955" y="5057464"/>
          <a:ext cx="2951427" cy="750262"/>
        </p:xfrm>
        <a:graphic>
          <a:graphicData uri="http://schemas.openxmlformats.org/drawingml/2006/table">
            <a:tbl>
              <a:tblPr firstRow="1" bandRow="1"/>
              <a:tblGrid>
                <a:gridCol w="696063">
                  <a:extLst>
                    <a:ext uri="{9D8B030D-6E8A-4147-A177-3AD203B41FA5}">
                      <a16:colId xmlns:a16="http://schemas.microsoft.com/office/drawing/2014/main" val="4187835780"/>
                    </a:ext>
                  </a:extLst>
                </a:gridCol>
                <a:gridCol w="2255364">
                  <a:extLst>
                    <a:ext uri="{9D8B030D-6E8A-4147-A177-3AD203B41FA5}">
                      <a16:colId xmlns:a16="http://schemas.microsoft.com/office/drawing/2014/main" val="1820671097"/>
                    </a:ext>
                  </a:extLst>
                </a:gridCol>
              </a:tblGrid>
              <a:tr h="33777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1248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レポートスライド</a:t>
                      </a:r>
                      <a:endParaRPr lang="en-US" altLang="ja-JP" sz="110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単純集計表</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graphicFrame>
        <p:nvGraphicFramePr>
          <p:cNvPr id="17" name="表 29">
            <a:extLst>
              <a:ext uri="{FF2B5EF4-FFF2-40B4-BE49-F238E27FC236}">
                <a16:creationId xmlns:a16="http://schemas.microsoft.com/office/drawing/2014/main" id="{DD061558-7CFD-52DF-F92F-03DA6E12A543}"/>
              </a:ext>
            </a:extLst>
          </p:cNvPr>
          <p:cNvGraphicFramePr>
            <a:graphicFrameLocks noGrp="1"/>
          </p:cNvGraphicFramePr>
          <p:nvPr/>
        </p:nvGraphicFramePr>
        <p:xfrm>
          <a:off x="5443721" y="3812240"/>
          <a:ext cx="3132342" cy="2430152"/>
        </p:xfrm>
        <a:graphic>
          <a:graphicData uri="http://schemas.openxmlformats.org/drawingml/2006/table">
            <a:tbl>
              <a:tblPr firstRow="1" bandRow="1"/>
              <a:tblGrid>
                <a:gridCol w="966349">
                  <a:extLst>
                    <a:ext uri="{9D8B030D-6E8A-4147-A177-3AD203B41FA5}">
                      <a16:colId xmlns:a16="http://schemas.microsoft.com/office/drawing/2014/main" val="4187835780"/>
                    </a:ext>
                  </a:extLst>
                </a:gridCol>
                <a:gridCol w="2165993">
                  <a:extLst>
                    <a:ext uri="{9D8B030D-6E8A-4147-A177-3AD203B41FA5}">
                      <a16:colId xmlns:a16="http://schemas.microsoft.com/office/drawing/2014/main" val="1820671097"/>
                    </a:ext>
                  </a:extLst>
                </a:gridCol>
              </a:tblGrid>
              <a:tr h="655921">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設問</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altLang="en-US" sz="1050" b="0" u="none" strike="noStrike" cap="none">
                          <a:latin typeface="游ゴシック" panose="020B0400000000000000" pitchFamily="50" charset="-128"/>
                          <a:ea typeface="游ゴシック" panose="020B0400000000000000" pitchFamily="50" charset="-128"/>
                          <a:cs typeface="Arial"/>
                          <a:sym typeface="Arial"/>
                        </a:rPr>
                        <a:t>３問</a:t>
                      </a:r>
                      <a:endParaRPr lang="en-US" altLang="ja-JP" sz="1050" b="0" u="none" strike="noStrike" cap="none">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None/>
                      </a:pPr>
                      <a:r>
                        <a:rPr lang="ja-JP" sz="1050" b="0" u="none" strike="noStrike" cap="none">
                          <a:latin typeface="游ゴシック" panose="020B0400000000000000" pitchFamily="50" charset="-128"/>
                          <a:ea typeface="游ゴシック" panose="020B0400000000000000" pitchFamily="50" charset="-128"/>
                          <a:cs typeface="Arial"/>
                          <a:sym typeface="Arial"/>
                        </a:rPr>
                        <a:t>①ブランド認知</a:t>
                      </a:r>
                      <a:endParaRPr sz="1050" b="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JP" sz="1050" b="0" u="none" strike="noStrike" cap="none">
                          <a:latin typeface="游ゴシック" panose="020B0400000000000000" pitchFamily="50" charset="-128"/>
                          <a:ea typeface="游ゴシック" panose="020B0400000000000000" pitchFamily="50" charset="-128"/>
                          <a:cs typeface="Arial"/>
                          <a:sym typeface="Arial"/>
                        </a:rPr>
                        <a:t>②購買意向</a:t>
                      </a:r>
                      <a:endParaRPr sz="1050" b="0" u="none" strike="noStrike" cap="none">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1050" b="0" u="none" strike="noStrike" cap="none">
                          <a:latin typeface="游ゴシック" panose="020B0400000000000000" pitchFamily="50" charset="-128"/>
                          <a:ea typeface="游ゴシック" panose="020B0400000000000000" pitchFamily="50" charset="-128"/>
                          <a:cs typeface="Arial"/>
                          <a:sym typeface="Arial"/>
                        </a:rPr>
                        <a:t>③ブランド</a:t>
                      </a:r>
                      <a:r>
                        <a:rPr lang="ja-JP" altLang="en-US" sz="1050" b="0" u="none" strike="noStrike" cap="none">
                          <a:latin typeface="游ゴシック" panose="020B0400000000000000" pitchFamily="50" charset="-128"/>
                          <a:ea typeface="游ゴシック" panose="020B0400000000000000" pitchFamily="50" charset="-128"/>
                          <a:cs typeface="Arial"/>
                          <a:sym typeface="Arial"/>
                        </a:rPr>
                        <a:t>イメージ</a:t>
                      </a:r>
                      <a:r>
                        <a:rPr lang="ja-JP" sz="1050" b="0" u="none" strike="noStrike" cap="none">
                          <a:latin typeface="游ゴシック" panose="020B0400000000000000" pitchFamily="50" charset="-128"/>
                          <a:ea typeface="游ゴシック" panose="020B0400000000000000" pitchFamily="50" charset="-128"/>
                          <a:cs typeface="Arial"/>
                          <a:sym typeface="Arial"/>
                        </a:rPr>
                        <a:t>　※任意</a:t>
                      </a:r>
                      <a:endParaRPr sz="105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96280">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回収数</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sz="1050" b="0">
                          <a:latin typeface="游ゴシック" panose="020B0400000000000000" pitchFamily="50" charset="-128"/>
                          <a:ea typeface="游ゴシック" panose="020B0400000000000000" pitchFamily="50" charset="-128"/>
                        </a:rPr>
                        <a:t>接触者：</a:t>
                      </a:r>
                      <a:r>
                        <a:rPr lang="en-US" altLang="ja-JP" sz="1050" b="0">
                          <a:latin typeface="游ゴシック" panose="020B0400000000000000" pitchFamily="50" charset="-128"/>
                          <a:ea typeface="游ゴシック" panose="020B0400000000000000" pitchFamily="50" charset="-128"/>
                        </a:rPr>
                        <a:t>100</a:t>
                      </a:r>
                      <a:r>
                        <a:rPr lang="ja-JP" altLang="en-US" sz="1050" b="0">
                          <a:latin typeface="游ゴシック" panose="020B0400000000000000" pitchFamily="50" charset="-128"/>
                          <a:ea typeface="游ゴシック" panose="020B0400000000000000" pitchFamily="50" charset="-128"/>
                        </a:rPr>
                        <a:t>件程度</a:t>
                      </a:r>
                      <a:endParaRPr lang="en-US" altLang="ja-JP" sz="105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sz="1050" b="0">
                          <a:latin typeface="游ゴシック" panose="020B0400000000000000" pitchFamily="50" charset="-128"/>
                          <a:ea typeface="游ゴシック" panose="020B0400000000000000" pitchFamily="50" charset="-128"/>
                        </a:rPr>
                        <a:t>非接触者：100</a:t>
                      </a:r>
                      <a:r>
                        <a:rPr lang="ja-JP" altLang="en-US" sz="1050" b="0">
                          <a:latin typeface="游ゴシック" panose="020B0400000000000000" pitchFamily="50" charset="-128"/>
                          <a:ea typeface="游ゴシック" panose="020B0400000000000000" pitchFamily="50" charset="-128"/>
                        </a:rPr>
                        <a:t>件</a:t>
                      </a:r>
                      <a:r>
                        <a:rPr lang="ja-JP" sz="1050" b="0">
                          <a:latin typeface="游ゴシック" panose="020B0400000000000000" pitchFamily="50" charset="-128"/>
                          <a:ea typeface="游ゴシック" panose="020B0400000000000000" pitchFamily="50" charset="-128"/>
                        </a:rPr>
                        <a:t>程度</a:t>
                      </a:r>
                      <a:endParaRPr lang="en-US" altLang="ja-JP" sz="105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sz="1050" b="0">
                          <a:latin typeface="游ゴシック" panose="020B0400000000000000" pitchFamily="50" charset="-128"/>
                          <a:ea typeface="游ゴシック" panose="020B0400000000000000" pitchFamily="50" charset="-128"/>
                        </a:rPr>
                        <a:t>※接触者の想定回収率0.</a:t>
                      </a:r>
                      <a:r>
                        <a:rPr lang="en-US" altLang="ja-JP" sz="1050" b="0">
                          <a:latin typeface="游ゴシック" panose="020B0400000000000000" pitchFamily="50" charset="-128"/>
                          <a:ea typeface="游ゴシック" panose="020B0400000000000000" pitchFamily="50" charset="-128"/>
                        </a:rPr>
                        <a:t>1</a:t>
                      </a:r>
                      <a:r>
                        <a:rPr lang="ja-JP" sz="1050" b="0">
                          <a:latin typeface="游ゴシック" panose="020B0400000000000000" pitchFamily="50" charset="-128"/>
                          <a:ea typeface="游ゴシック" panose="020B0400000000000000" pitchFamily="50" charset="-128"/>
                        </a:rPr>
                        <a:t>%</a:t>
                      </a:r>
                      <a:r>
                        <a:rPr lang="ja-JP" altLang="en-US" sz="1050" b="0">
                          <a:latin typeface="游ゴシック" panose="020B0400000000000000" pitchFamily="50" charset="-128"/>
                          <a:ea typeface="游ゴシック" panose="020B0400000000000000" pitchFamily="50" charset="-128"/>
                        </a:rPr>
                        <a:t>～</a:t>
                      </a:r>
                      <a:endParaRPr sz="105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r h="37605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回収期間</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en-US" altLang="ja-JP" sz="1050" b="0" u="none" strike="noStrike" cap="none">
                          <a:latin typeface="游ゴシック" panose="020B0400000000000000" pitchFamily="50" charset="-128"/>
                          <a:ea typeface="游ゴシック" panose="020B0400000000000000" pitchFamily="50" charset="-128"/>
                          <a:cs typeface="Arial"/>
                          <a:sym typeface="Arial"/>
                        </a:rPr>
                        <a:t>2</a:t>
                      </a:r>
                      <a:r>
                        <a:rPr lang="ja-JP" altLang="en-US" sz="1050" b="0" u="none" strike="noStrike" cap="none">
                          <a:latin typeface="游ゴシック" panose="020B0400000000000000" pitchFamily="50" charset="-128"/>
                          <a:ea typeface="游ゴシック" panose="020B0400000000000000" pitchFamily="50" charset="-128"/>
                          <a:cs typeface="Arial"/>
                          <a:sym typeface="Arial"/>
                        </a:rPr>
                        <a:t>週間程度</a:t>
                      </a:r>
                      <a:endParaRPr lang="en-US" altLang="ja-JP" sz="1050" b="0" u="none" strike="noStrike" cap="none">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None/>
                      </a:pPr>
                      <a:r>
                        <a:rPr lang="en-US" altLang="ja-JP" sz="1050" b="0" u="none" strike="noStrike" cap="none">
                          <a:latin typeface="游ゴシック" panose="020B0400000000000000" pitchFamily="50" charset="-128"/>
                          <a:ea typeface="游ゴシック" panose="020B0400000000000000" pitchFamily="50" charset="-128"/>
                          <a:cs typeface="Arial"/>
                          <a:sym typeface="Arial"/>
                        </a:rPr>
                        <a:t>※</a:t>
                      </a:r>
                      <a:r>
                        <a:rPr lang="ja-JP" altLang="en-US" sz="1050" b="0" u="none" strike="noStrike" cap="none">
                          <a:latin typeface="游ゴシック" panose="020B0400000000000000" pitchFamily="50" charset="-128"/>
                          <a:ea typeface="游ゴシック" panose="020B0400000000000000" pitchFamily="50" charset="-128"/>
                          <a:cs typeface="Arial"/>
                          <a:sym typeface="Arial"/>
                        </a:rPr>
                        <a:t>タイアップ期間終了後に開始</a:t>
                      </a:r>
                      <a:endParaRPr sz="105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91285441"/>
                  </a:ext>
                </a:extLst>
              </a:tr>
              <a:tr h="319308">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スケジュール</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ja-JP" altLang="en-US" sz="1050" kern="0">
                          <a:solidFill>
                            <a:srgbClr val="000000"/>
                          </a:solidFill>
                          <a:latin typeface="游ゴシック" panose="020B0400000000000000" pitchFamily="50" charset="-128"/>
                          <a:ea typeface="游ゴシック" panose="020B0400000000000000" pitchFamily="50" charset="-128"/>
                          <a:cs typeface="Meiryo"/>
                          <a:sym typeface="Meiryo"/>
                        </a:rPr>
                        <a:t>設問</a:t>
                      </a:r>
                      <a:r>
                        <a:rPr kumimoji="0" lang="en-US" altLang="ja-JP" sz="1050" kern="0">
                          <a:solidFill>
                            <a:srgbClr val="000000"/>
                          </a:solidFill>
                          <a:latin typeface="游ゴシック" panose="020B0400000000000000" pitchFamily="50" charset="-128"/>
                          <a:ea typeface="游ゴシック" panose="020B0400000000000000" pitchFamily="50" charset="-128"/>
                          <a:cs typeface="Meiryo"/>
                          <a:sym typeface="Meiryo"/>
                        </a:rPr>
                        <a:t>FIX</a:t>
                      </a:r>
                      <a:r>
                        <a:rPr kumimoji="0" lang="ja-JP" altLang="en-US" sz="1050" kern="0">
                          <a:solidFill>
                            <a:srgbClr val="000000"/>
                          </a:solidFill>
                          <a:latin typeface="游ゴシック" panose="020B0400000000000000" pitchFamily="50" charset="-128"/>
                          <a:ea typeface="游ゴシック" panose="020B0400000000000000" pitchFamily="50" charset="-128"/>
                          <a:cs typeface="Meiryo"/>
                          <a:sym typeface="Meiryo"/>
                        </a:rPr>
                        <a:t>から配信開始まで</a:t>
                      </a:r>
                      <a:r>
                        <a:rPr kumimoji="0" lang="en-US" altLang="ja-JP" sz="1050" kern="0">
                          <a:solidFill>
                            <a:srgbClr val="000000"/>
                          </a:solidFill>
                          <a:latin typeface="游ゴシック" panose="020B0400000000000000" pitchFamily="50" charset="-128"/>
                          <a:ea typeface="游ゴシック" panose="020B0400000000000000" pitchFamily="50" charset="-128"/>
                          <a:cs typeface="Meiryo"/>
                          <a:sym typeface="Meiryo"/>
                        </a:rPr>
                        <a:t>10</a:t>
                      </a:r>
                      <a:r>
                        <a:rPr kumimoji="0" lang="ja-JP" altLang="en-US" sz="1050" kern="0">
                          <a:solidFill>
                            <a:srgbClr val="000000"/>
                          </a:solidFill>
                          <a:latin typeface="游ゴシック" panose="020B0400000000000000" pitchFamily="50" charset="-128"/>
                          <a:ea typeface="游ゴシック" panose="020B0400000000000000" pitchFamily="50" charset="-128"/>
                          <a:cs typeface="Meiryo"/>
                          <a:sym typeface="Meiryo"/>
                        </a:rPr>
                        <a:t>営業日</a:t>
                      </a:r>
                      <a:endParaRPr kumimoji="0" lang="en-US" altLang="ja-JP" sz="1050" kern="0">
                        <a:solidFill>
                          <a:srgbClr val="000000"/>
                        </a:solidFill>
                        <a:latin typeface="游ゴシック" panose="020B0400000000000000" pitchFamily="50" charset="-128"/>
                        <a:ea typeface="游ゴシック" panose="020B0400000000000000" pitchFamily="50" charset="-128"/>
                        <a:cs typeface="Meiryo"/>
                        <a:sym typeface="Meiryo"/>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36370271"/>
                  </a:ext>
                </a:extLst>
              </a:tr>
              <a:tr h="579845">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補足</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65000"/>
                      </a:schemeClr>
                    </a:solidFill>
                  </a:tcPr>
                </a:tc>
                <a:tc>
                  <a:txBody>
                    <a:bodyPr/>
                    <a:lstStyle/>
                    <a:p>
                      <a:pPr defTabSz="1219170">
                        <a:buClr>
                          <a:srgbClr val="000000"/>
                        </a:buClr>
                      </a:pPr>
                      <a:r>
                        <a:rPr kumimoji="0" lang="ja-JP" altLang="ja-JP" sz="1050" kern="0">
                          <a:solidFill>
                            <a:srgbClr val="000000"/>
                          </a:solidFill>
                          <a:latin typeface="游ゴシック" panose="020B0400000000000000" pitchFamily="50" charset="-128"/>
                          <a:ea typeface="游ゴシック" panose="020B0400000000000000" pitchFamily="50" charset="-128"/>
                          <a:cs typeface="Meiryo"/>
                          <a:sym typeface="Meiryo"/>
                        </a:rPr>
                        <a:t>アンケートデザインはテンプレート</a:t>
                      </a:r>
                      <a:r>
                        <a:rPr kumimoji="0" lang="ja-JP" altLang="en-US" sz="1050" kern="0">
                          <a:solidFill>
                            <a:srgbClr val="000000"/>
                          </a:solidFill>
                          <a:latin typeface="游ゴシック" panose="020B0400000000000000" pitchFamily="50" charset="-128"/>
                          <a:ea typeface="游ゴシック" panose="020B0400000000000000" pitchFamily="50" charset="-128"/>
                          <a:cs typeface="Meiryo"/>
                          <a:sym typeface="Meiryo"/>
                        </a:rPr>
                        <a:t>を利用。</a:t>
                      </a:r>
                      <a:endParaRPr kumimoji="0" lang="ja-JP" altLang="en-US" sz="1050" kern="0">
                        <a:solidFill>
                          <a:srgbClr val="000000"/>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5629966"/>
                  </a:ext>
                </a:extLst>
              </a:tr>
            </a:tbl>
          </a:graphicData>
        </a:graphic>
      </p:graphicFrame>
      <p:sp>
        <p:nvSpPr>
          <p:cNvPr id="18" name="Google Shape;207;p2">
            <a:extLst>
              <a:ext uri="{FF2B5EF4-FFF2-40B4-BE49-F238E27FC236}">
                <a16:creationId xmlns:a16="http://schemas.microsoft.com/office/drawing/2014/main" id="{99C60E6D-EEF6-C35D-970B-7EC151397E15}"/>
              </a:ext>
            </a:extLst>
          </p:cNvPr>
          <p:cNvSpPr txBox="1"/>
          <p:nvPr/>
        </p:nvSpPr>
        <p:spPr>
          <a:xfrm>
            <a:off x="456749" y="5760769"/>
            <a:ext cx="4837926" cy="625736"/>
          </a:xfrm>
          <a:prstGeom prst="rect">
            <a:avLst/>
          </a:prstGeom>
          <a:noFill/>
          <a:ln>
            <a:noFill/>
          </a:ln>
        </p:spPr>
        <p:txBody>
          <a:bodyPr spcFirstLastPara="1" wrap="square" lIns="91425" tIns="91425" rIns="91425" bIns="91425" anchor="t" anchorCtr="0">
            <a:noAutofit/>
          </a:bodyPr>
          <a:lstStyle/>
          <a:p>
            <a:pPr defTabSz="1219170">
              <a:lnSpc>
                <a:spcPct val="150000"/>
              </a:lnSpc>
              <a:buClr>
                <a:srgbClr val="000000"/>
              </a:buClr>
            </a:pPr>
            <a:r>
              <a:rPr kumimoji="0" lang="en-US" altLang="ja-JP" sz="10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1000" kern="0">
                <a:solidFill>
                  <a:srgbClr val="000000"/>
                </a:solidFill>
                <a:latin typeface="游ゴシック" panose="020B0400000000000000" pitchFamily="50" charset="-128"/>
                <a:ea typeface="游ゴシック" panose="020B0400000000000000" pitchFamily="50" charset="-128"/>
                <a:cs typeface="Arial"/>
                <a:sym typeface="Meiryo"/>
              </a:rPr>
              <a:t>外部調査会社の調査パネルに対して配信します。</a:t>
            </a:r>
            <a:endParaRPr kumimoji="0" lang="en-US" altLang="ja-JP" sz="1000" kern="0">
              <a:solidFill>
                <a:srgbClr val="000000"/>
              </a:solidFill>
              <a:latin typeface="游ゴシック" panose="020B0400000000000000" pitchFamily="50" charset="-128"/>
              <a:ea typeface="游ゴシック" panose="020B0400000000000000" pitchFamily="50" charset="-128"/>
              <a:cs typeface="Arial"/>
              <a:sym typeface="Meiryo"/>
            </a:endParaRPr>
          </a:p>
          <a:p>
            <a:pPr defTabSz="1219170">
              <a:lnSpc>
                <a:spcPct val="150000"/>
              </a:lnSpc>
              <a:buClr>
                <a:srgbClr val="000000"/>
              </a:buClr>
            </a:pPr>
            <a:r>
              <a:rPr kumimoji="0" lang="ja-JP" altLang="en-US" sz="1000" kern="0">
                <a:solidFill>
                  <a:srgbClr val="000000"/>
                </a:solidFill>
                <a:latin typeface="游ゴシック" panose="020B0400000000000000" pitchFamily="50" charset="-128"/>
                <a:ea typeface="游ゴシック" panose="020B0400000000000000" pitchFamily="50" charset="-128"/>
                <a:cs typeface="Arial"/>
                <a:sym typeface="Meiryo"/>
              </a:rPr>
              <a:t>回収数確保のため、</a:t>
            </a:r>
            <a:r>
              <a:rPr kumimoji="0" lang="en-US" altLang="ja-JP" sz="1000" kern="0">
                <a:solidFill>
                  <a:srgbClr val="000000"/>
                </a:solidFill>
                <a:latin typeface="游ゴシック" panose="020B0400000000000000" pitchFamily="50" charset="-128"/>
                <a:ea typeface="游ゴシック" panose="020B0400000000000000" pitchFamily="50" charset="-128"/>
                <a:cs typeface="Arial"/>
                <a:sym typeface="Meiryo"/>
              </a:rPr>
              <a:t>10</a:t>
            </a:r>
            <a:r>
              <a:rPr kumimoji="0" lang="ja-JP" altLang="en-US" sz="1000" kern="0">
                <a:solidFill>
                  <a:srgbClr val="000000"/>
                </a:solidFill>
                <a:latin typeface="游ゴシック" panose="020B0400000000000000" pitchFamily="50" charset="-128"/>
                <a:ea typeface="游ゴシック" panose="020B0400000000000000" pitchFamily="50" charset="-128"/>
                <a:cs typeface="Arial"/>
                <a:sym typeface="Meiryo"/>
              </a:rPr>
              <a:t>万</a:t>
            </a:r>
            <a:r>
              <a:rPr kumimoji="0" lang="en-US" altLang="ja-JP" sz="1000" kern="0">
                <a:solidFill>
                  <a:srgbClr val="000000"/>
                </a:solidFill>
                <a:latin typeface="游ゴシック" panose="020B0400000000000000" pitchFamily="50" charset="-128"/>
                <a:ea typeface="游ゴシック" panose="020B0400000000000000" pitchFamily="50" charset="-128"/>
                <a:cs typeface="Arial"/>
                <a:sym typeface="Meiryo"/>
              </a:rPr>
              <a:t>PV</a:t>
            </a:r>
            <a:r>
              <a:rPr kumimoji="0" lang="ja-JP" altLang="en-US" sz="1000" kern="0">
                <a:solidFill>
                  <a:srgbClr val="000000"/>
                </a:solidFill>
                <a:latin typeface="游ゴシック" panose="020B0400000000000000" pitchFamily="50" charset="-128"/>
                <a:ea typeface="游ゴシック" panose="020B0400000000000000" pitchFamily="50" charset="-128"/>
                <a:cs typeface="Arial"/>
                <a:sym typeface="Meiryo"/>
              </a:rPr>
              <a:t>以上のタイアップ広告でのご実施を推奨。</a:t>
            </a:r>
            <a:endParaRPr kumimoji="0" lang="en-US" altLang="ja-JP" sz="1000" kern="0">
              <a:solidFill>
                <a:srgbClr val="000000"/>
              </a:solidFill>
              <a:latin typeface="游ゴシック" panose="020B0400000000000000" pitchFamily="50" charset="-128"/>
              <a:ea typeface="游ゴシック" panose="020B0400000000000000" pitchFamily="50" charset="-128"/>
              <a:cs typeface="Arial"/>
              <a:sym typeface="Meiryo"/>
            </a:endParaRPr>
          </a:p>
        </p:txBody>
      </p:sp>
      <p:sp>
        <p:nvSpPr>
          <p:cNvPr id="21" name="楕円 20">
            <a:extLst>
              <a:ext uri="{FF2B5EF4-FFF2-40B4-BE49-F238E27FC236}">
                <a16:creationId xmlns:a16="http://schemas.microsoft.com/office/drawing/2014/main" id="{0F835DF2-AAC0-ADAA-D4E1-494F1530A502}"/>
              </a:ext>
            </a:extLst>
          </p:cNvPr>
          <p:cNvSpPr/>
          <p:nvPr/>
        </p:nvSpPr>
        <p:spPr>
          <a:xfrm>
            <a:off x="2956056" y="3444979"/>
            <a:ext cx="736432" cy="736432"/>
          </a:xfrm>
          <a:prstGeom prst="ellipse">
            <a:avLst/>
          </a:prstGeom>
          <a:solidFill>
            <a:srgbClr val="FA186E"/>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92" b="0" i="0" u="none" strike="noStrike" kern="1200" cap="none" spc="0" normalizeH="0" baseline="0" noProof="0">
              <a:ln>
                <a:noFill/>
              </a:ln>
              <a:solidFill>
                <a:prstClr val="white"/>
              </a:solidFill>
              <a:effectLst/>
              <a:uLnTx/>
              <a:uFillTx/>
              <a:latin typeface="Segoe UI"/>
              <a:ea typeface="游ゴシック"/>
              <a:cs typeface="+mn-cs"/>
            </a:endParaRPr>
          </a:p>
        </p:txBody>
      </p:sp>
      <p:pic>
        <p:nvPicPr>
          <p:cNvPr id="22" name="グラフィックス 21" descr="男子生徒 枠線">
            <a:extLst>
              <a:ext uri="{FF2B5EF4-FFF2-40B4-BE49-F238E27FC236}">
                <a16:creationId xmlns:a16="http://schemas.microsoft.com/office/drawing/2014/main" id="{F7CFAEEB-F128-BDC8-8FFC-F4585BFAC0B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941207" y="3505905"/>
            <a:ext cx="767046" cy="767046"/>
          </a:xfrm>
          <a:prstGeom prst="rect">
            <a:avLst/>
          </a:prstGeom>
        </p:spPr>
      </p:pic>
      <p:sp>
        <p:nvSpPr>
          <p:cNvPr id="24" name="四角形: 角を丸くする 23">
            <a:extLst>
              <a:ext uri="{FF2B5EF4-FFF2-40B4-BE49-F238E27FC236}">
                <a16:creationId xmlns:a16="http://schemas.microsoft.com/office/drawing/2014/main" id="{7BEB0079-BD76-236E-A0AC-24B55B6D9F64}"/>
              </a:ext>
            </a:extLst>
          </p:cNvPr>
          <p:cNvSpPr/>
          <p:nvPr/>
        </p:nvSpPr>
        <p:spPr>
          <a:xfrm>
            <a:off x="2541153" y="3158420"/>
            <a:ext cx="1151334" cy="194268"/>
          </a:xfrm>
          <a:prstGeom prst="roundRect">
            <a:avLst>
              <a:gd name="adj" fmla="val 50000"/>
            </a:avLst>
          </a:prstGeom>
          <a:solidFill>
            <a:srgbClr val="FA186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b="1" spc="120">
                <a:solidFill>
                  <a:schemeClr val="bg1"/>
                </a:solidFill>
              </a:rPr>
              <a:t>閲覧者</a:t>
            </a:r>
            <a:endParaRPr kumimoji="1" lang="ja-JP" altLang="en-US" sz="1100" b="1" spc="120">
              <a:solidFill>
                <a:schemeClr val="bg1"/>
              </a:solidFill>
            </a:endParaRPr>
          </a:p>
        </p:txBody>
      </p:sp>
      <p:sp>
        <p:nvSpPr>
          <p:cNvPr id="28" name="楕円 27">
            <a:extLst>
              <a:ext uri="{FF2B5EF4-FFF2-40B4-BE49-F238E27FC236}">
                <a16:creationId xmlns:a16="http://schemas.microsoft.com/office/drawing/2014/main" id="{B706C53E-8738-B384-D5C8-226DA32EA91A}"/>
              </a:ext>
            </a:extLst>
          </p:cNvPr>
          <p:cNvSpPr/>
          <p:nvPr/>
        </p:nvSpPr>
        <p:spPr>
          <a:xfrm>
            <a:off x="2971821" y="4876914"/>
            <a:ext cx="736432" cy="736432"/>
          </a:xfrm>
          <a:prstGeom prst="ellipse">
            <a:avLst/>
          </a:prstGeom>
          <a:solidFill>
            <a:schemeClr val="bg1">
              <a:lumMod val="7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92" b="0" i="0" u="none" strike="noStrike" kern="1200" cap="none" spc="0" normalizeH="0" baseline="0" noProof="0">
              <a:ln>
                <a:noFill/>
              </a:ln>
              <a:solidFill>
                <a:prstClr val="white"/>
              </a:solidFill>
              <a:effectLst/>
              <a:uLnTx/>
              <a:uFillTx/>
              <a:latin typeface="Segoe UI"/>
              <a:ea typeface="游ゴシック"/>
              <a:cs typeface="+mn-cs"/>
            </a:endParaRPr>
          </a:p>
        </p:txBody>
      </p:sp>
      <p:pic>
        <p:nvPicPr>
          <p:cNvPr id="29" name="グラフィックス 28" descr="男子生徒 枠線">
            <a:extLst>
              <a:ext uri="{FF2B5EF4-FFF2-40B4-BE49-F238E27FC236}">
                <a16:creationId xmlns:a16="http://schemas.microsoft.com/office/drawing/2014/main" id="{D15005F8-A82A-4006-67AD-44EE1AB540C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962403" y="4893505"/>
            <a:ext cx="767046" cy="767046"/>
          </a:xfrm>
          <a:prstGeom prst="rect">
            <a:avLst/>
          </a:prstGeom>
        </p:spPr>
      </p:pic>
      <p:sp>
        <p:nvSpPr>
          <p:cNvPr id="30" name="四角形: 角を丸くする 29">
            <a:extLst>
              <a:ext uri="{FF2B5EF4-FFF2-40B4-BE49-F238E27FC236}">
                <a16:creationId xmlns:a16="http://schemas.microsoft.com/office/drawing/2014/main" id="{34184364-BB0F-CFE2-FB75-B9F16C79F13C}"/>
              </a:ext>
            </a:extLst>
          </p:cNvPr>
          <p:cNvSpPr/>
          <p:nvPr/>
        </p:nvSpPr>
        <p:spPr>
          <a:xfrm>
            <a:off x="2541153" y="4600272"/>
            <a:ext cx="1151335" cy="206528"/>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b="1" spc="120">
                <a:solidFill>
                  <a:schemeClr val="tx1">
                    <a:lumMod val="65000"/>
                    <a:lumOff val="35000"/>
                  </a:schemeClr>
                </a:solidFill>
              </a:rPr>
              <a:t>非閲覧者</a:t>
            </a:r>
            <a:endParaRPr kumimoji="1" lang="ja-JP" altLang="en-US" sz="1100" b="1" spc="120">
              <a:solidFill>
                <a:schemeClr val="tx1">
                  <a:lumMod val="65000"/>
                  <a:lumOff val="35000"/>
                </a:schemeClr>
              </a:solidFill>
            </a:endParaRPr>
          </a:p>
        </p:txBody>
      </p:sp>
      <p:sp>
        <p:nvSpPr>
          <p:cNvPr id="320" name="楕円 319">
            <a:extLst>
              <a:ext uri="{FF2B5EF4-FFF2-40B4-BE49-F238E27FC236}">
                <a16:creationId xmlns:a16="http://schemas.microsoft.com/office/drawing/2014/main" id="{614B1C5A-BDD2-7DAA-9603-EF81DD35852B}"/>
              </a:ext>
            </a:extLst>
          </p:cNvPr>
          <p:cNvSpPr/>
          <p:nvPr/>
        </p:nvSpPr>
        <p:spPr>
          <a:xfrm>
            <a:off x="2542648" y="5027609"/>
            <a:ext cx="495748" cy="495748"/>
          </a:xfrm>
          <a:prstGeom prst="ellipse">
            <a:avLst/>
          </a:prstGeom>
          <a:solidFill>
            <a:schemeClr val="bg1"/>
          </a:solid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92" b="0" i="0" u="none" strike="noStrike" kern="1200" cap="none" spc="0" normalizeH="0" baseline="0" noProof="0">
              <a:ln>
                <a:noFill/>
              </a:ln>
              <a:solidFill>
                <a:prstClr val="white"/>
              </a:solidFill>
              <a:effectLst/>
              <a:uLnTx/>
              <a:uFillTx/>
              <a:latin typeface="Segoe UI"/>
              <a:ea typeface="游ゴシック"/>
              <a:cs typeface="+mn-cs"/>
            </a:endParaRPr>
          </a:p>
        </p:txBody>
      </p:sp>
      <p:pic>
        <p:nvPicPr>
          <p:cNvPr id="321" name="グラフィックス 320" descr="視覚障碍 単色塗りつぶし">
            <a:extLst>
              <a:ext uri="{FF2B5EF4-FFF2-40B4-BE49-F238E27FC236}">
                <a16:creationId xmlns:a16="http://schemas.microsoft.com/office/drawing/2014/main" id="{9C8AE22D-839C-2338-56DA-6DB637A777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72966" y="5062530"/>
            <a:ext cx="438098" cy="438098"/>
          </a:xfrm>
          <a:prstGeom prst="rect">
            <a:avLst/>
          </a:prstGeom>
        </p:spPr>
      </p:pic>
      <p:sp>
        <p:nvSpPr>
          <p:cNvPr id="323" name="楕円 322">
            <a:extLst>
              <a:ext uri="{FF2B5EF4-FFF2-40B4-BE49-F238E27FC236}">
                <a16:creationId xmlns:a16="http://schemas.microsoft.com/office/drawing/2014/main" id="{6CFFDC9E-3AAA-59DD-174C-B6546666DAB1}"/>
              </a:ext>
            </a:extLst>
          </p:cNvPr>
          <p:cNvSpPr/>
          <p:nvPr/>
        </p:nvSpPr>
        <p:spPr>
          <a:xfrm>
            <a:off x="2541153" y="3560911"/>
            <a:ext cx="495748" cy="495748"/>
          </a:xfrm>
          <a:prstGeom prst="ellipse">
            <a:avLst/>
          </a:prstGeom>
          <a:solidFill>
            <a:schemeClr val="bg1"/>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92" b="0" i="0" u="none" strike="noStrike" kern="1200" cap="none" spc="0" normalizeH="0" baseline="0" noProof="0">
              <a:ln>
                <a:noFill/>
              </a:ln>
              <a:solidFill>
                <a:prstClr val="white"/>
              </a:solidFill>
              <a:effectLst/>
              <a:uLnTx/>
              <a:uFillTx/>
              <a:latin typeface="Segoe UI"/>
              <a:ea typeface="游ゴシック"/>
              <a:cs typeface="+mn-cs"/>
            </a:endParaRPr>
          </a:p>
        </p:txBody>
      </p:sp>
      <p:pic>
        <p:nvPicPr>
          <p:cNvPr id="324" name="グラフィックス 323" descr="目 単色塗りつぶし">
            <a:extLst>
              <a:ext uri="{FF2B5EF4-FFF2-40B4-BE49-F238E27FC236}">
                <a16:creationId xmlns:a16="http://schemas.microsoft.com/office/drawing/2014/main" id="{39871812-85C4-5B38-6956-96ED9443D76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67256" y="3586902"/>
            <a:ext cx="437712" cy="437712"/>
          </a:xfrm>
          <a:prstGeom prst="rect">
            <a:avLst/>
          </a:prstGeom>
        </p:spPr>
      </p:pic>
      <p:cxnSp>
        <p:nvCxnSpPr>
          <p:cNvPr id="325" name="直線コネクタ 324">
            <a:extLst>
              <a:ext uri="{FF2B5EF4-FFF2-40B4-BE49-F238E27FC236}">
                <a16:creationId xmlns:a16="http://schemas.microsoft.com/office/drawing/2014/main" id="{B7ED71CF-9AB6-0606-EC1B-A42050E6D110}"/>
              </a:ext>
            </a:extLst>
          </p:cNvPr>
          <p:cNvCxnSpPr/>
          <p:nvPr/>
        </p:nvCxnSpPr>
        <p:spPr>
          <a:xfrm>
            <a:off x="3877243" y="3158420"/>
            <a:ext cx="0" cy="1022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6" name="直線コネクタ 325">
            <a:extLst>
              <a:ext uri="{FF2B5EF4-FFF2-40B4-BE49-F238E27FC236}">
                <a16:creationId xmlns:a16="http://schemas.microsoft.com/office/drawing/2014/main" id="{C4CF231A-0046-925A-8906-FE5FB4EBCCE1}"/>
              </a:ext>
            </a:extLst>
          </p:cNvPr>
          <p:cNvCxnSpPr/>
          <p:nvPr/>
        </p:nvCxnSpPr>
        <p:spPr>
          <a:xfrm>
            <a:off x="3877243" y="4590355"/>
            <a:ext cx="0" cy="1022991"/>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327" name="グループ化 326">
            <a:extLst>
              <a:ext uri="{FF2B5EF4-FFF2-40B4-BE49-F238E27FC236}">
                <a16:creationId xmlns:a16="http://schemas.microsoft.com/office/drawing/2014/main" id="{A1DDF85A-E99C-7969-AF44-FC1175863804}"/>
              </a:ext>
            </a:extLst>
          </p:cNvPr>
          <p:cNvGrpSpPr/>
          <p:nvPr/>
        </p:nvGrpSpPr>
        <p:grpSpPr>
          <a:xfrm>
            <a:off x="476463" y="3158419"/>
            <a:ext cx="1392102" cy="2528796"/>
            <a:chOff x="1022218" y="3226820"/>
            <a:chExt cx="1235790" cy="2679458"/>
          </a:xfrm>
        </p:grpSpPr>
        <p:sp>
          <p:nvSpPr>
            <p:cNvPr id="328" name="Google Shape;303;p25">
              <a:extLst>
                <a:ext uri="{FF2B5EF4-FFF2-40B4-BE49-F238E27FC236}">
                  <a16:creationId xmlns:a16="http://schemas.microsoft.com/office/drawing/2014/main" id="{D45ED66C-F8C4-D9E6-9231-980E7636F45A}"/>
                </a:ext>
              </a:extLst>
            </p:cNvPr>
            <p:cNvSpPr/>
            <p:nvPr/>
          </p:nvSpPr>
          <p:spPr>
            <a:xfrm>
              <a:off x="1022218" y="3226820"/>
              <a:ext cx="1235790" cy="2679458"/>
            </a:xfrm>
            <a:prstGeom prst="roundRect">
              <a:avLst>
                <a:gd name="adj" fmla="val 0"/>
              </a:avLst>
            </a:prstGeom>
            <a:solidFill>
              <a:schemeClr val="bg1"/>
            </a:solidFill>
            <a:ln>
              <a:solidFill>
                <a:schemeClr val="bg1">
                  <a:lumMod val="50000"/>
                </a:schemeClr>
              </a:solidFill>
            </a:ln>
          </p:spPr>
          <p:txBody>
            <a:bodyPr spcFirstLastPara="1" wrap="square" lIns="108000" tIns="24000" rIns="108000" bIns="0" anchor="ctr" anchorCtr="0">
              <a:noAutofit/>
            </a:bodyPr>
            <a:lstStyle/>
            <a:p>
              <a:pPr defTabSz="1219170">
                <a:lnSpc>
                  <a:spcPct val="114000"/>
                </a:lnSpc>
                <a:buClr>
                  <a:srgbClr val="FFFFFF"/>
                </a:buClr>
                <a:buSzPts val="1400"/>
              </a:pPr>
              <a:endParaRPr kumimoji="0" sz="1300" b="1" kern="0" spc="12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sp>
          <p:nvSpPr>
            <p:cNvPr id="330" name="Google Shape;303;p25">
              <a:extLst>
                <a:ext uri="{FF2B5EF4-FFF2-40B4-BE49-F238E27FC236}">
                  <a16:creationId xmlns:a16="http://schemas.microsoft.com/office/drawing/2014/main" id="{7BAA7644-0F0F-8D29-3B69-3B17486BE28A}"/>
                </a:ext>
              </a:extLst>
            </p:cNvPr>
            <p:cNvSpPr/>
            <p:nvPr/>
          </p:nvSpPr>
          <p:spPr>
            <a:xfrm>
              <a:off x="1122645" y="3346332"/>
              <a:ext cx="1032726" cy="2447436"/>
            </a:xfrm>
            <a:prstGeom prst="roundRect">
              <a:avLst>
                <a:gd name="adj" fmla="val 0"/>
              </a:avLst>
            </a:prstGeom>
            <a:solidFill>
              <a:schemeClr val="bg1">
                <a:lumMod val="95000"/>
              </a:schemeClr>
            </a:solidFill>
            <a:ln>
              <a:noFill/>
            </a:ln>
          </p:spPr>
          <p:txBody>
            <a:bodyPr spcFirstLastPara="1" wrap="none" lIns="0" tIns="24000" rIns="0" bIns="0" anchor="ctr" anchorCtr="0">
              <a:noAutofit/>
            </a:bodyPr>
            <a:lstStyle/>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タイアップ</a:t>
              </a:r>
              <a:endParaRPr kumimoji="0" lang="en-US" altLang="ja-JP"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記事</a:t>
              </a:r>
              <a:endParaRPr kumimoji="0"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grpSp>
      <p:sp>
        <p:nvSpPr>
          <p:cNvPr id="339" name="楕円 338">
            <a:extLst>
              <a:ext uri="{FF2B5EF4-FFF2-40B4-BE49-F238E27FC236}">
                <a16:creationId xmlns:a16="http://schemas.microsoft.com/office/drawing/2014/main" id="{0FEC2B47-A0E8-BD81-A71E-A7D48C78B342}"/>
              </a:ext>
            </a:extLst>
          </p:cNvPr>
          <p:cNvSpPr/>
          <p:nvPr/>
        </p:nvSpPr>
        <p:spPr>
          <a:xfrm rot="15422591">
            <a:off x="1825149" y="3762901"/>
            <a:ext cx="115377" cy="115377"/>
          </a:xfrm>
          <a:prstGeom prst="ellipse">
            <a:avLst/>
          </a:prstGeom>
          <a:solidFill>
            <a:schemeClr val="accent1"/>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schemeClr val="accent1"/>
              </a:solidFill>
              <a:effectLst/>
              <a:uLnTx/>
              <a:uFillTx/>
              <a:latin typeface="Segoe UI"/>
              <a:ea typeface="游ゴシック"/>
              <a:cs typeface="+mn-cs"/>
            </a:endParaRPr>
          </a:p>
        </p:txBody>
      </p:sp>
      <p:cxnSp>
        <p:nvCxnSpPr>
          <p:cNvPr id="340" name="直線矢印コネクタ 339">
            <a:extLst>
              <a:ext uri="{FF2B5EF4-FFF2-40B4-BE49-F238E27FC236}">
                <a16:creationId xmlns:a16="http://schemas.microsoft.com/office/drawing/2014/main" id="{9DA9D5CB-2F97-DB5C-3B3F-0BEB0F42E6E7}"/>
              </a:ext>
            </a:extLst>
          </p:cNvPr>
          <p:cNvCxnSpPr>
            <a:cxnSpLocks/>
          </p:cNvCxnSpPr>
          <p:nvPr/>
        </p:nvCxnSpPr>
        <p:spPr>
          <a:xfrm>
            <a:off x="1935480" y="3817320"/>
            <a:ext cx="510032" cy="0"/>
          </a:xfrm>
          <a:prstGeom prst="straightConnector1">
            <a:avLst/>
          </a:prstGeom>
          <a:ln w="285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
        <p:nvSpPr>
          <p:cNvPr id="341" name="Google Shape;303;p25">
            <a:extLst>
              <a:ext uri="{FF2B5EF4-FFF2-40B4-BE49-F238E27FC236}">
                <a16:creationId xmlns:a16="http://schemas.microsoft.com/office/drawing/2014/main" id="{FBD1184A-B1A7-CFB3-E4D3-81F64635AC29}"/>
              </a:ext>
            </a:extLst>
          </p:cNvPr>
          <p:cNvSpPr/>
          <p:nvPr/>
        </p:nvSpPr>
        <p:spPr>
          <a:xfrm>
            <a:off x="4149259" y="3146644"/>
            <a:ext cx="1111725" cy="1034767"/>
          </a:xfrm>
          <a:prstGeom prst="roundRect">
            <a:avLst>
              <a:gd name="adj" fmla="val 0"/>
            </a:avLst>
          </a:prstGeom>
          <a:solidFill>
            <a:schemeClr val="bg1"/>
          </a:solidFill>
          <a:ln>
            <a:solidFill>
              <a:schemeClr val="accent1"/>
            </a:solidFill>
          </a:ln>
        </p:spPr>
        <p:txBody>
          <a:bodyPr spcFirstLastPara="1" wrap="none" lIns="0" tIns="24000" rIns="0" bIns="0" anchor="ctr" anchorCtr="0">
            <a:noAutofit/>
          </a:bodyPr>
          <a:lstStyle/>
          <a:p>
            <a:pPr algn="ctr" defTabSz="1219170">
              <a:lnSpc>
                <a:spcPct val="114000"/>
              </a:lnSpc>
              <a:buClr>
                <a:srgbClr val="FFFFFF"/>
              </a:buClr>
              <a:buSzPts val="1400"/>
            </a:pPr>
            <a:r>
              <a:rPr kumimoji="0" lang="ja-JP" altLang="en-US" sz="1000" b="1" kern="0" spc="30">
                <a:solidFill>
                  <a:schemeClr val="accent1"/>
                </a:solidFill>
                <a:latin typeface="游ゴシック" panose="020B0400000000000000" pitchFamily="50" charset="-128"/>
                <a:ea typeface="游ゴシック" panose="020B0400000000000000" pitchFamily="50" charset="-128"/>
                <a:cs typeface="Arial"/>
                <a:sym typeface="Arial"/>
              </a:rPr>
              <a:t>商品認知など</a:t>
            </a:r>
            <a:endParaRPr kumimoji="0" lang="en-US" altLang="ja-JP" sz="1000" b="1" kern="0" spc="30">
              <a:solidFill>
                <a:schemeClr val="accent1"/>
              </a:solidFill>
              <a:latin typeface="游ゴシック" panose="020B0400000000000000" pitchFamily="50" charset="-128"/>
              <a:ea typeface="游ゴシック" panose="020B0400000000000000" pitchFamily="50" charset="-128"/>
              <a:cs typeface="Arial"/>
              <a:sym typeface="Arial"/>
            </a:endParaRPr>
          </a:p>
          <a:p>
            <a:pPr algn="ctr" defTabSz="1219170">
              <a:lnSpc>
                <a:spcPct val="114000"/>
              </a:lnSpc>
              <a:buClr>
                <a:srgbClr val="FFFFFF"/>
              </a:buClr>
              <a:buSzPts val="1400"/>
            </a:pPr>
            <a:r>
              <a:rPr kumimoji="0" lang="ja-JP" altLang="en-US" sz="1000" b="1" kern="0" spc="30">
                <a:solidFill>
                  <a:schemeClr val="accent1"/>
                </a:solidFill>
                <a:latin typeface="游ゴシック" panose="020B0400000000000000" pitchFamily="50" charset="-128"/>
                <a:ea typeface="游ゴシック" panose="020B0400000000000000" pitchFamily="50" charset="-128"/>
                <a:cs typeface="Arial"/>
                <a:sym typeface="Arial"/>
              </a:rPr>
              <a:t>のアンケート</a:t>
            </a:r>
            <a:endParaRPr kumimoji="0" sz="1000" b="1" kern="0" spc="3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343" name="Google Shape;303;p25">
            <a:extLst>
              <a:ext uri="{FF2B5EF4-FFF2-40B4-BE49-F238E27FC236}">
                <a16:creationId xmlns:a16="http://schemas.microsoft.com/office/drawing/2014/main" id="{9B6D47D3-F2EE-003F-839B-9639DDF374C1}"/>
              </a:ext>
            </a:extLst>
          </p:cNvPr>
          <p:cNvSpPr/>
          <p:nvPr/>
        </p:nvSpPr>
        <p:spPr>
          <a:xfrm>
            <a:off x="4146926" y="4575278"/>
            <a:ext cx="1111725" cy="1034767"/>
          </a:xfrm>
          <a:prstGeom prst="roundRect">
            <a:avLst>
              <a:gd name="adj" fmla="val 0"/>
            </a:avLst>
          </a:prstGeom>
          <a:solidFill>
            <a:schemeClr val="bg1"/>
          </a:solidFill>
          <a:ln>
            <a:solidFill>
              <a:schemeClr val="bg1">
                <a:lumMod val="50000"/>
              </a:schemeClr>
            </a:solidFill>
          </a:ln>
        </p:spPr>
        <p:txBody>
          <a:bodyPr spcFirstLastPara="1" wrap="none" lIns="0" tIns="24000" rIns="0" bIns="0" anchor="ctr" anchorCtr="0">
            <a:noAutofit/>
          </a:bodyPr>
          <a:lstStyle/>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商品認知など</a:t>
            </a:r>
            <a:endParaRPr kumimoji="0" lang="en-US" altLang="ja-JP"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のアンケート</a:t>
            </a:r>
            <a:endParaRPr kumimoji="0"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sp>
        <p:nvSpPr>
          <p:cNvPr id="344" name="二等辺三角形 343">
            <a:extLst>
              <a:ext uri="{FF2B5EF4-FFF2-40B4-BE49-F238E27FC236}">
                <a16:creationId xmlns:a16="http://schemas.microsoft.com/office/drawing/2014/main" id="{FDC74581-6D9B-6869-C050-EF28880D70DE}"/>
              </a:ext>
            </a:extLst>
          </p:cNvPr>
          <p:cNvSpPr/>
          <p:nvPr/>
        </p:nvSpPr>
        <p:spPr>
          <a:xfrm rot="5400000">
            <a:off x="3915916" y="3646039"/>
            <a:ext cx="203776" cy="128625"/>
          </a:xfrm>
          <a:prstGeom prst="triangle">
            <a:avLst/>
          </a:prstGeom>
          <a:solidFill>
            <a:srgbClr val="FA18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二等辺三角形 344">
            <a:extLst>
              <a:ext uri="{FF2B5EF4-FFF2-40B4-BE49-F238E27FC236}">
                <a16:creationId xmlns:a16="http://schemas.microsoft.com/office/drawing/2014/main" id="{9B05F25F-4D29-5884-1037-55EB5093B321}"/>
              </a:ext>
            </a:extLst>
          </p:cNvPr>
          <p:cNvSpPr/>
          <p:nvPr/>
        </p:nvSpPr>
        <p:spPr>
          <a:xfrm rot="5400000">
            <a:off x="3915916" y="5066432"/>
            <a:ext cx="203776" cy="128625"/>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Google Shape;303;p25">
            <a:extLst>
              <a:ext uri="{FF2B5EF4-FFF2-40B4-BE49-F238E27FC236}">
                <a16:creationId xmlns:a16="http://schemas.microsoft.com/office/drawing/2014/main" id="{5F6FAA17-6C7F-4F9F-7577-8F6542F823BD}"/>
              </a:ext>
            </a:extLst>
          </p:cNvPr>
          <p:cNvSpPr/>
          <p:nvPr/>
        </p:nvSpPr>
        <p:spPr>
          <a:xfrm>
            <a:off x="5443721" y="3158418"/>
            <a:ext cx="3132342" cy="495671"/>
          </a:xfrm>
          <a:prstGeom prst="roundRect">
            <a:avLst>
              <a:gd name="adj" fmla="val 0"/>
            </a:avLst>
          </a:prstGeom>
          <a:solidFill>
            <a:schemeClr val="accent1">
              <a:lumMod val="20000"/>
              <a:lumOff val="80000"/>
            </a:schemeClr>
          </a:solidFill>
          <a:ln>
            <a:noFill/>
          </a:ln>
        </p:spPr>
        <p:txBody>
          <a:bodyPr spcFirstLastPara="1" wrap="none" lIns="0" tIns="24000" rIns="0" bIns="0" anchor="ctr" anchorCtr="0">
            <a:noAutofit/>
          </a:bodyPr>
          <a:lstStyle/>
          <a:p>
            <a:pPr algn="ctr" defTabSz="1219170">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タイアップ掲載期間終了後、</a:t>
            </a:r>
            <a:endParaRPr kumimoji="0" lang="en-US" altLang="ja-JP"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endParaRPr>
          </a:p>
          <a:p>
            <a:pPr algn="ctr" defTabSz="1219170">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接触者と非接触者にアンケートを配信</a:t>
            </a:r>
            <a:endParaRPr kumimoji="1" lang="ja-JP" altLang="en-US" sz="1050" b="1">
              <a:solidFill>
                <a:srgbClr val="FA186E"/>
              </a:solidFill>
            </a:endParaRPr>
          </a:p>
        </p:txBody>
      </p:sp>
      <p:sp>
        <p:nvSpPr>
          <p:cNvPr id="348" name="Google Shape;303;p25">
            <a:extLst>
              <a:ext uri="{FF2B5EF4-FFF2-40B4-BE49-F238E27FC236}">
                <a16:creationId xmlns:a16="http://schemas.microsoft.com/office/drawing/2014/main" id="{4F54AD38-6FA8-5021-DC9E-78EF26C22B7F}"/>
              </a:ext>
            </a:extLst>
          </p:cNvPr>
          <p:cNvSpPr/>
          <p:nvPr/>
        </p:nvSpPr>
        <p:spPr>
          <a:xfrm>
            <a:off x="8841956" y="3146645"/>
            <a:ext cx="2951426" cy="507444"/>
          </a:xfrm>
          <a:prstGeom prst="roundRect">
            <a:avLst>
              <a:gd name="adj" fmla="val 0"/>
            </a:avLst>
          </a:prstGeom>
          <a:solidFill>
            <a:schemeClr val="accent1">
              <a:lumMod val="20000"/>
              <a:lumOff val="80000"/>
            </a:schemeClr>
          </a:solidFill>
          <a:ln>
            <a:noFill/>
          </a:ln>
        </p:spPr>
        <p:txBody>
          <a:bodyPr spcFirstLastPara="1" wrap="none" lIns="0" tIns="0" rIns="0" bIns="0" anchor="ctr" anchorCtr="0">
            <a:noAutofit/>
          </a:bodyPr>
          <a:lstStyle/>
          <a:p>
            <a:pPr algn="ctr" defTabSz="914377">
              <a:lnSpc>
                <a:spcPct val="150000"/>
              </a:lnSpc>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回答を集計したレポートご提出</a:t>
            </a:r>
            <a:endParaRPr kumimoji="1" lang="ja-JP" altLang="en-US" sz="1050" b="1">
              <a:solidFill>
                <a:srgbClr val="FA186E"/>
              </a:solidFill>
            </a:endParaRPr>
          </a:p>
        </p:txBody>
      </p:sp>
    </p:spTree>
    <p:extLst>
      <p:ext uri="{BB962C8B-B14F-4D97-AF65-F5344CB8AC3E}">
        <p14:creationId xmlns:p14="http://schemas.microsoft.com/office/powerpoint/2010/main" val="4251774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3327BCCC-5CDA-4B7E-D612-2F315722850F}"/>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41EA0855-C27E-1CA4-059C-7869770D6892}"/>
              </a:ext>
            </a:extLst>
          </p:cNvPr>
          <p:cNvSpPr>
            <a:spLocks noGrp="1"/>
          </p:cNvSpPr>
          <p:nvPr>
            <p:ph type="ctrTitle"/>
          </p:nvPr>
        </p:nvSpPr>
        <p:spPr/>
        <p:txBody>
          <a:bodyPr>
            <a:normAutofit/>
          </a:bodyPr>
          <a:lstStyle/>
          <a:p>
            <a:r>
              <a:rPr lang="ja-JP" altLang="en-US" sz="3600" dirty="0">
                <a:solidFill>
                  <a:schemeClr val="tx1">
                    <a:lumMod val="85000"/>
                    <a:lumOff val="15000"/>
                  </a:schemeClr>
                </a:solidFill>
              </a:rPr>
              <a:t>アンケート</a:t>
            </a:r>
            <a:r>
              <a:rPr lang="ja-JP" altLang="en-US" sz="2800" dirty="0">
                <a:solidFill>
                  <a:schemeClr val="tx1">
                    <a:lumMod val="85000"/>
                    <a:lumOff val="15000"/>
                  </a:schemeClr>
                </a:solidFill>
              </a:rPr>
              <a:t>（事前調査）</a:t>
            </a:r>
            <a:endParaRPr lang="ja-JP" altLang="en-US" sz="3600" dirty="0">
              <a:solidFill>
                <a:schemeClr val="tx1">
                  <a:lumMod val="85000"/>
                  <a:lumOff val="15000"/>
                </a:schemeClr>
              </a:solidFill>
            </a:endParaRPr>
          </a:p>
        </p:txBody>
      </p:sp>
      <p:sp>
        <p:nvSpPr>
          <p:cNvPr id="2" name="テキスト プレースホルダー 1">
            <a:extLst>
              <a:ext uri="{FF2B5EF4-FFF2-40B4-BE49-F238E27FC236}">
                <a16:creationId xmlns:a16="http://schemas.microsoft.com/office/drawing/2014/main" id="{8A0AFADC-EF41-1466-08B8-E165B46BB528}"/>
              </a:ext>
            </a:extLst>
          </p:cNvPr>
          <p:cNvSpPr>
            <a:spLocks noGrp="1"/>
          </p:cNvSpPr>
          <p:nvPr>
            <p:ph type="body" sz="quarter" idx="10"/>
          </p:nvPr>
        </p:nvSpPr>
        <p:spPr/>
        <p:txBody>
          <a:bodyPr/>
          <a:lstStyle/>
          <a:p>
            <a:r>
              <a:rPr lang="ja-JP" altLang="en-US" dirty="0"/>
              <a:t>オプションメニュー</a:t>
            </a:r>
          </a:p>
        </p:txBody>
      </p:sp>
    </p:spTree>
    <p:extLst>
      <p:ext uri="{BB962C8B-B14F-4D97-AF65-F5344CB8AC3E}">
        <p14:creationId xmlns:p14="http://schemas.microsoft.com/office/powerpoint/2010/main" val="1957008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txBox="1">
            <a:spLocks noGrp="1"/>
          </p:cNvSpPr>
          <p:nvPr>
            <p:ph type="title"/>
          </p:nvPr>
        </p:nvSpPr>
        <p:spPr>
          <a:xfrm>
            <a:off x="533401" y="255643"/>
            <a:ext cx="9105900" cy="425395"/>
          </a:xfrm>
          <a:noFill/>
          <a:ln>
            <a:noFill/>
          </a:ln>
        </p:spPr>
        <p:txBody>
          <a:bodyPr spcFirstLastPara="1" wrap="square" lIns="0" tIns="0" rIns="0" bIns="0" anchor="ctr" anchorCtr="0">
            <a:spAutoFit/>
          </a:bodyPr>
          <a:lstStyle/>
          <a:p>
            <a:r>
              <a:rPr lang="ja-JP" altLang="en-US"/>
              <a:t>コンテンツ開発アンケート</a:t>
            </a:r>
          </a:p>
        </p:txBody>
      </p:sp>
      <p:sp>
        <p:nvSpPr>
          <p:cNvPr id="14" name="テキスト プレースホルダー 13">
            <a:extLst>
              <a:ext uri="{FF2B5EF4-FFF2-40B4-BE49-F238E27FC236}">
                <a16:creationId xmlns:a16="http://schemas.microsoft.com/office/drawing/2014/main" id="{244C5C66-477D-17C7-E477-DDFE4F2A8296}"/>
              </a:ext>
            </a:extLst>
          </p:cNvPr>
          <p:cNvSpPr>
            <a:spLocks noGrp="1"/>
          </p:cNvSpPr>
          <p:nvPr>
            <p:ph type="body" sz="quarter" idx="19"/>
          </p:nvPr>
        </p:nvSpPr>
        <p:spPr>
          <a:xfrm>
            <a:off x="412915" y="944724"/>
            <a:ext cx="11443726" cy="528182"/>
          </a:xfrm>
        </p:spPr>
        <p:txBody>
          <a:bodyPr/>
          <a:lstStyle/>
          <a:p>
            <a:pPr algn="l"/>
            <a:r>
              <a:rPr lang="ja-JP" altLang="en-US"/>
              <a:t>「今」をとらえるクイックなアンケート調査を実施。回答内容と行動データを分析し、企画に生かします</a:t>
            </a:r>
          </a:p>
          <a:p>
            <a:pPr algn="l"/>
            <a:endParaRPr lang="ja-JP" altLang="en-US"/>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✓商材やキャンペーンで設定したターゲットがどんな記事を読んでいるのか知りたい</a:t>
            </a:r>
            <a:endPar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endParaRP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✓トレンドや時事への反応・考え方をとらえた企画を検討したい</a:t>
            </a:r>
            <a:endPar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50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2" name="Google Shape;442;p31">
            <a:extLst>
              <a:ext uri="{FF2B5EF4-FFF2-40B4-BE49-F238E27FC236}">
                <a16:creationId xmlns:a16="http://schemas.microsoft.com/office/drawing/2014/main" id="{C50ED1C9-4A7A-F479-FB9E-E0AB0B581A94}"/>
              </a:ext>
            </a:extLst>
          </p:cNvPr>
          <p:cNvSpPr/>
          <p:nvPr/>
        </p:nvSpPr>
        <p:spPr>
          <a:xfrm>
            <a:off x="3206654" y="2613032"/>
            <a:ext cx="4724472"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914377">
              <a:buClr>
                <a:srgbClr val="FFFFFF"/>
              </a:buClr>
              <a:buSzPts val="700"/>
            </a:pPr>
            <a:r>
              <a:rPr kumimoji="0" lang="ja-JP" altLang="en-US" sz="1600" b="1" kern="0">
                <a:solidFill>
                  <a:srgbClr val="FFFFFF"/>
                </a:solidFill>
                <a:latin typeface="+mn-ea"/>
                <a:cs typeface="Meiryo"/>
                <a:sym typeface="Meiryo"/>
              </a:rPr>
              <a:t>アンケート実施</a:t>
            </a:r>
            <a:endParaRPr kumimoji="0" lang="en-US" altLang="ja-JP" sz="1600" b="1" kern="0">
              <a:solidFill>
                <a:srgbClr val="FFFFFF"/>
              </a:solidFill>
              <a:latin typeface="+mn-ea"/>
              <a:cs typeface="Meiryo"/>
              <a:sym typeface="Meiryo"/>
            </a:endParaRPr>
          </a:p>
        </p:txBody>
      </p:sp>
      <p:sp>
        <p:nvSpPr>
          <p:cNvPr id="18" name="Google Shape;208;p2">
            <a:extLst>
              <a:ext uri="{FF2B5EF4-FFF2-40B4-BE49-F238E27FC236}">
                <a16:creationId xmlns:a16="http://schemas.microsoft.com/office/drawing/2014/main" id="{10FF3C41-D2D0-05CD-FD19-03D92748B0BD}"/>
              </a:ext>
            </a:extLst>
          </p:cNvPr>
          <p:cNvSpPr txBox="1"/>
          <p:nvPr/>
        </p:nvSpPr>
        <p:spPr>
          <a:xfrm>
            <a:off x="3173716" y="6055382"/>
            <a:ext cx="4417866" cy="451370"/>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b="1"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b="1" kern="0">
                <a:solidFill>
                  <a:srgbClr val="000000"/>
                </a:solidFill>
                <a:latin typeface="游ゴシック" panose="020B0400000000000000" pitchFamily="50" charset="-128"/>
                <a:ea typeface="游ゴシック" panose="020B0400000000000000" pitchFamily="50" charset="-128"/>
                <a:cs typeface="Meiryo"/>
                <a:sym typeface="Meiryo"/>
              </a:rPr>
              <a:t>自由回答を取得することも可能です。個人情報を取得することはできません。</a:t>
            </a:r>
            <a:endParaRPr kumimoji="0" sz="900" b="1" kern="0">
              <a:solidFill>
                <a:srgbClr val="000000"/>
              </a:solidFill>
              <a:latin typeface="游ゴシック" panose="020B0400000000000000" pitchFamily="50" charset="-128"/>
              <a:ea typeface="游ゴシック" panose="020B0400000000000000" pitchFamily="50" charset="-128"/>
              <a:cs typeface="Meiryo"/>
              <a:sym typeface="Meiryo"/>
            </a:endParaRPr>
          </a:p>
        </p:txBody>
      </p:sp>
      <p:pic>
        <p:nvPicPr>
          <p:cNvPr id="22" name="図 21">
            <a:extLst>
              <a:ext uri="{FF2B5EF4-FFF2-40B4-BE49-F238E27FC236}">
                <a16:creationId xmlns:a16="http://schemas.microsoft.com/office/drawing/2014/main" id="{246C2682-D1C1-1F41-6A67-10686DC0CED6}"/>
              </a:ext>
            </a:extLst>
          </p:cNvPr>
          <p:cNvPicPr>
            <a:picLocks noChangeAspect="1"/>
          </p:cNvPicPr>
          <p:nvPr/>
        </p:nvPicPr>
        <p:blipFill rotWithShape="1">
          <a:blip r:embed="rId3"/>
          <a:srcRect l="3490" t="12491" r="4702" b="29293"/>
          <a:stretch/>
        </p:blipFill>
        <p:spPr>
          <a:xfrm>
            <a:off x="757276" y="3701752"/>
            <a:ext cx="1828800" cy="2352578"/>
          </a:xfrm>
          <a:prstGeom prst="rect">
            <a:avLst/>
          </a:prstGeom>
        </p:spPr>
      </p:pic>
      <p:sp>
        <p:nvSpPr>
          <p:cNvPr id="30" name="Google Shape;442;p31">
            <a:extLst>
              <a:ext uri="{FF2B5EF4-FFF2-40B4-BE49-F238E27FC236}">
                <a16:creationId xmlns:a16="http://schemas.microsoft.com/office/drawing/2014/main" id="{93447CA9-FCEF-A763-9B96-526584DAAEEA}"/>
              </a:ext>
            </a:extLst>
          </p:cNvPr>
          <p:cNvSpPr/>
          <p:nvPr/>
        </p:nvSpPr>
        <p:spPr>
          <a:xfrm>
            <a:off x="8211312" y="2613032"/>
            <a:ext cx="3582070"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分析・レポート</a:t>
            </a:r>
          </a:p>
        </p:txBody>
      </p:sp>
      <p:graphicFrame>
        <p:nvGraphicFramePr>
          <p:cNvPr id="4" name="表 29">
            <a:extLst>
              <a:ext uri="{FF2B5EF4-FFF2-40B4-BE49-F238E27FC236}">
                <a16:creationId xmlns:a16="http://schemas.microsoft.com/office/drawing/2014/main" id="{CF917EA8-3C52-665B-7928-400AB93C7E52}"/>
              </a:ext>
            </a:extLst>
          </p:cNvPr>
          <p:cNvGraphicFramePr>
            <a:graphicFrameLocks noGrp="1"/>
          </p:cNvGraphicFramePr>
          <p:nvPr/>
        </p:nvGraphicFramePr>
        <p:xfrm>
          <a:off x="3214158" y="3718234"/>
          <a:ext cx="4586988" cy="2299752"/>
        </p:xfrm>
        <a:graphic>
          <a:graphicData uri="http://schemas.openxmlformats.org/drawingml/2006/table">
            <a:tbl>
              <a:tblPr firstRow="1" bandRow="1"/>
              <a:tblGrid>
                <a:gridCol w="1580677">
                  <a:extLst>
                    <a:ext uri="{9D8B030D-6E8A-4147-A177-3AD203B41FA5}">
                      <a16:colId xmlns:a16="http://schemas.microsoft.com/office/drawing/2014/main" val="4187835780"/>
                    </a:ext>
                  </a:extLst>
                </a:gridCol>
                <a:gridCol w="3006311">
                  <a:extLst>
                    <a:ext uri="{9D8B030D-6E8A-4147-A177-3AD203B41FA5}">
                      <a16:colId xmlns:a16="http://schemas.microsoft.com/office/drawing/2014/main" val="1820671097"/>
                    </a:ext>
                  </a:extLst>
                </a:gridCol>
              </a:tblGrid>
              <a:tr h="378056">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設問</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altLang="en-US" sz="1100" b="0" u="none" strike="noStrike" cap="none">
                          <a:latin typeface="游ゴシック" panose="020B0400000000000000" pitchFamily="50" charset="-128"/>
                          <a:ea typeface="游ゴシック" panose="020B0400000000000000" pitchFamily="50" charset="-128"/>
                          <a:cs typeface="Arial"/>
                          <a:sym typeface="Arial"/>
                        </a:rPr>
                        <a:t>３問～５問想定</a:t>
                      </a:r>
                      <a:endParaRPr lang="ja-JP" altLang="en-US" sz="13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31238">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回収数</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en-US" altLang="ja-JP" sz="1100" b="0">
                          <a:latin typeface="游ゴシック" panose="020B0400000000000000" pitchFamily="50" charset="-128"/>
                          <a:ea typeface="游ゴシック" panose="020B0400000000000000" pitchFamily="50" charset="-128"/>
                        </a:rPr>
                        <a:t>200</a:t>
                      </a:r>
                      <a:r>
                        <a:rPr lang="ja-JP" altLang="en-US" sz="1100" b="0">
                          <a:latin typeface="游ゴシック" panose="020B0400000000000000" pitchFamily="50" charset="-128"/>
                          <a:ea typeface="游ゴシック" panose="020B0400000000000000" pitchFamily="50" charset="-128"/>
                        </a:rPr>
                        <a:t>件～</a:t>
                      </a: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r h="431238">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回収期間</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en-US" altLang="ja-JP" sz="1100" b="0" u="none" strike="noStrike" cap="none">
                          <a:latin typeface="游ゴシック" panose="020B0400000000000000" pitchFamily="50" charset="-128"/>
                          <a:ea typeface="游ゴシック" panose="020B0400000000000000" pitchFamily="50" charset="-128"/>
                          <a:cs typeface="Arial"/>
                          <a:sym typeface="Arial"/>
                        </a:rPr>
                        <a:t>2</a:t>
                      </a:r>
                      <a:r>
                        <a:rPr lang="ja-JP" altLang="en-US" sz="1100" b="0" u="none" strike="noStrike" cap="none">
                          <a:latin typeface="游ゴシック" panose="020B0400000000000000" pitchFamily="50" charset="-128"/>
                          <a:ea typeface="游ゴシック" panose="020B0400000000000000" pitchFamily="50" charset="-128"/>
                          <a:cs typeface="Arial"/>
                          <a:sym typeface="Arial"/>
                        </a:rPr>
                        <a:t>週間程度</a:t>
                      </a:r>
                      <a:endParaRPr lang="en-US" altLang="ja-JP"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91285441"/>
                  </a:ext>
                </a:extLst>
              </a:tr>
              <a:tr h="431238">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スケジュール</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ja-JP" altLang="en-US" sz="1100" kern="0">
                          <a:solidFill>
                            <a:srgbClr val="000000"/>
                          </a:solidFill>
                          <a:latin typeface="游ゴシック" panose="020B0400000000000000" pitchFamily="50" charset="-128"/>
                          <a:ea typeface="游ゴシック" panose="020B0400000000000000" pitchFamily="50" charset="-128"/>
                          <a:cs typeface="Meiryo"/>
                          <a:sym typeface="Meiryo"/>
                        </a:rPr>
                        <a:t>設問</a:t>
                      </a:r>
                      <a:r>
                        <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rPr>
                        <a:t>FIX</a:t>
                      </a:r>
                      <a:r>
                        <a:rPr kumimoji="0" lang="ja-JP" altLang="en-US" sz="1100" kern="0">
                          <a:solidFill>
                            <a:srgbClr val="000000"/>
                          </a:solidFill>
                          <a:latin typeface="游ゴシック" panose="020B0400000000000000" pitchFamily="50" charset="-128"/>
                          <a:ea typeface="游ゴシック" panose="020B0400000000000000" pitchFamily="50" charset="-128"/>
                          <a:cs typeface="Meiryo"/>
                          <a:sym typeface="Meiryo"/>
                        </a:rPr>
                        <a:t>から配信開始まで</a:t>
                      </a:r>
                      <a:r>
                        <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rPr>
                        <a:t>10</a:t>
                      </a:r>
                      <a:r>
                        <a:rPr kumimoji="0" lang="ja-JP" altLang="en-US" sz="1100" kern="0">
                          <a:solidFill>
                            <a:srgbClr val="000000"/>
                          </a:solidFill>
                          <a:latin typeface="游ゴシック" panose="020B0400000000000000" pitchFamily="50" charset="-128"/>
                          <a:ea typeface="游ゴシック" panose="020B0400000000000000" pitchFamily="50" charset="-128"/>
                          <a:cs typeface="Meiryo"/>
                          <a:sym typeface="Meiryo"/>
                        </a:rPr>
                        <a:t>営業日</a:t>
                      </a:r>
                      <a:endPar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4482463"/>
                  </a:ext>
                </a:extLst>
              </a:tr>
              <a:tr h="627982">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補足</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defTabSz="1219170">
                        <a:buClr>
                          <a:srgbClr val="000000"/>
                        </a:buClr>
                      </a:pPr>
                      <a:r>
                        <a:rPr kumimoji="0" lang="ja-JP" altLang="ja-JP" sz="1100" kern="0">
                          <a:solidFill>
                            <a:srgbClr val="000000"/>
                          </a:solidFill>
                          <a:latin typeface="游ゴシック" panose="020B0400000000000000" pitchFamily="50" charset="-128"/>
                          <a:ea typeface="游ゴシック" panose="020B0400000000000000" pitchFamily="50" charset="-128"/>
                          <a:cs typeface="Meiryo"/>
                          <a:sym typeface="Meiryo"/>
                        </a:rPr>
                        <a:t>アンケートデザインはテンプレート</a:t>
                      </a:r>
                      <a:r>
                        <a:rPr kumimoji="0" lang="ja-JP" altLang="en-US" sz="1100" kern="0">
                          <a:solidFill>
                            <a:srgbClr val="000000"/>
                          </a:solidFill>
                          <a:latin typeface="游ゴシック" panose="020B0400000000000000" pitchFamily="50" charset="-128"/>
                          <a:ea typeface="游ゴシック" panose="020B0400000000000000" pitchFamily="50" charset="-128"/>
                          <a:cs typeface="Meiryo"/>
                          <a:sym typeface="Meiryo"/>
                        </a:rPr>
                        <a:t>を利用</a:t>
                      </a:r>
                      <a:endPar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pPr>
                      <a:r>
                        <a:rPr kumimoji="0" lang="ja-JP" altLang="en-US" sz="1100" kern="0">
                          <a:solidFill>
                            <a:srgbClr val="000000"/>
                          </a:solidFill>
                          <a:latin typeface="游ゴシック" panose="020B0400000000000000" pitchFamily="50" charset="-128"/>
                          <a:ea typeface="游ゴシック" panose="020B0400000000000000" pitchFamily="50" charset="-128"/>
                          <a:cs typeface="Arial"/>
                          <a:sym typeface="Meiryo"/>
                        </a:rPr>
                        <a:t>原則は朝日新聞デジタル内に設置</a:t>
                      </a:r>
                      <a:endParaRPr kumimoji="0" lang="ja-JP" altLang="en-US" sz="1100" kern="0">
                        <a:solidFill>
                          <a:srgbClr val="000000"/>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11188064"/>
                  </a:ext>
                </a:extLst>
              </a:tr>
            </a:tbl>
          </a:graphicData>
        </a:graphic>
      </p:graphicFrame>
      <p:sp>
        <p:nvSpPr>
          <p:cNvPr id="6" name="Google Shape;207;p2">
            <a:extLst>
              <a:ext uri="{FF2B5EF4-FFF2-40B4-BE49-F238E27FC236}">
                <a16:creationId xmlns:a16="http://schemas.microsoft.com/office/drawing/2014/main" id="{58B89F82-B0A6-6723-65E5-36C32375321C}"/>
              </a:ext>
            </a:extLst>
          </p:cNvPr>
          <p:cNvSpPr txBox="1"/>
          <p:nvPr/>
        </p:nvSpPr>
        <p:spPr>
          <a:xfrm>
            <a:off x="8179223" y="6055382"/>
            <a:ext cx="3580705" cy="451370"/>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各設問ごとの回答数・回答割合をレポートします。上記レポートはサンプルです。</a:t>
            </a:r>
            <a:endParaRPr kumimoji="0"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graphicFrame>
        <p:nvGraphicFramePr>
          <p:cNvPr id="7" name="表 29">
            <a:extLst>
              <a:ext uri="{FF2B5EF4-FFF2-40B4-BE49-F238E27FC236}">
                <a16:creationId xmlns:a16="http://schemas.microsoft.com/office/drawing/2014/main" id="{2746BABA-4316-255B-97B1-74CDAF9AC397}"/>
              </a:ext>
            </a:extLst>
          </p:cNvPr>
          <p:cNvGraphicFramePr>
            <a:graphicFrameLocks noGrp="1"/>
          </p:cNvGraphicFramePr>
          <p:nvPr/>
        </p:nvGraphicFramePr>
        <p:xfrm>
          <a:off x="8211312" y="5259848"/>
          <a:ext cx="3516528" cy="750262"/>
        </p:xfrm>
        <a:graphic>
          <a:graphicData uri="http://schemas.openxmlformats.org/drawingml/2006/table">
            <a:tbl>
              <a:tblPr firstRow="1" bandRow="1"/>
              <a:tblGrid>
                <a:gridCol w="829337">
                  <a:extLst>
                    <a:ext uri="{9D8B030D-6E8A-4147-A177-3AD203B41FA5}">
                      <a16:colId xmlns:a16="http://schemas.microsoft.com/office/drawing/2014/main" val="4187835780"/>
                    </a:ext>
                  </a:extLst>
                </a:gridCol>
                <a:gridCol w="2687191">
                  <a:extLst>
                    <a:ext uri="{9D8B030D-6E8A-4147-A177-3AD203B41FA5}">
                      <a16:colId xmlns:a16="http://schemas.microsoft.com/office/drawing/2014/main" val="1820671097"/>
                    </a:ext>
                  </a:extLst>
                </a:gridCol>
              </a:tblGrid>
              <a:tr h="33777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1248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レポートスライド</a:t>
                      </a:r>
                      <a:endParaRPr lang="en-US" altLang="ja-JP" sz="110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単純集計表</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pic>
        <p:nvPicPr>
          <p:cNvPr id="8" name="Picture 2">
            <a:extLst>
              <a:ext uri="{FF2B5EF4-FFF2-40B4-BE49-F238E27FC236}">
                <a16:creationId xmlns:a16="http://schemas.microsoft.com/office/drawing/2014/main" id="{D765C83E-8666-4518-EFE6-331CC04B08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1312" y="3724913"/>
            <a:ext cx="1671572" cy="9402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834AF641-B367-C64E-29B1-7C1DCA7ADC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2761" y="4004853"/>
            <a:ext cx="1895079" cy="1065982"/>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06;p2">
            <a:extLst>
              <a:ext uri="{FF2B5EF4-FFF2-40B4-BE49-F238E27FC236}">
                <a16:creationId xmlns:a16="http://schemas.microsoft.com/office/drawing/2014/main" id="{FC4BA69A-8FFD-E58B-4027-A9C22AFF0A74}"/>
              </a:ext>
            </a:extLst>
          </p:cNvPr>
          <p:cNvSpPr txBox="1"/>
          <p:nvPr/>
        </p:nvSpPr>
        <p:spPr>
          <a:xfrm>
            <a:off x="5093885" y="3500241"/>
            <a:ext cx="2756879" cy="366211"/>
          </a:xfrm>
          <a:prstGeom prst="rect">
            <a:avLst/>
          </a:prstGeom>
          <a:noFill/>
          <a:ln>
            <a:noFill/>
          </a:ln>
        </p:spPr>
        <p:txBody>
          <a:bodyPr spcFirstLastPara="1" wrap="square" lIns="91425" tIns="91425" rIns="91425" bIns="91425" anchor="t" anchorCtr="0">
            <a:noAutofit/>
          </a:bodyPr>
          <a:lstStyle/>
          <a:p>
            <a:pPr defTabSz="914377">
              <a:buClr>
                <a:srgbClr val="000000"/>
              </a:buClr>
              <a:buSzPts val="1100"/>
            </a:pP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16" name="スライド番号プレースホルダー 5">
            <a:extLst>
              <a:ext uri="{FF2B5EF4-FFF2-40B4-BE49-F238E27FC236}">
                <a16:creationId xmlns:a16="http://schemas.microsoft.com/office/drawing/2014/main" id="{891BB96F-D9E5-C7EE-73FD-298319F6698C}"/>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27</a:t>
            </a:fld>
            <a:endParaRPr lang="ja-JP" altLang="en-US"/>
          </a:p>
        </p:txBody>
      </p:sp>
      <p:sp>
        <p:nvSpPr>
          <p:cNvPr id="13" name="テキスト ボックス 20">
            <a:extLst>
              <a:ext uri="{FF2B5EF4-FFF2-40B4-BE49-F238E27FC236}">
                <a16:creationId xmlns:a16="http://schemas.microsoft.com/office/drawing/2014/main" id="{E8D15AFB-0A9A-F170-FBF6-0EB7F454B914}"/>
              </a:ext>
            </a:extLst>
          </p:cNvPr>
          <p:cNvSpPr txBox="1"/>
          <p:nvPr/>
        </p:nvSpPr>
        <p:spPr>
          <a:xfrm>
            <a:off x="10347090" y="6552025"/>
            <a:ext cx="1505134"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20" name="Google Shape;303;p25">
            <a:extLst>
              <a:ext uri="{FF2B5EF4-FFF2-40B4-BE49-F238E27FC236}">
                <a16:creationId xmlns:a16="http://schemas.microsoft.com/office/drawing/2014/main" id="{893205F5-C9AE-FD92-0F54-4A5C9671991F}"/>
              </a:ext>
            </a:extLst>
          </p:cNvPr>
          <p:cNvSpPr/>
          <p:nvPr/>
        </p:nvSpPr>
        <p:spPr>
          <a:xfrm>
            <a:off x="3214157" y="3088817"/>
            <a:ext cx="4586989" cy="495671"/>
          </a:xfrm>
          <a:prstGeom prst="roundRect">
            <a:avLst>
              <a:gd name="adj" fmla="val 0"/>
            </a:avLst>
          </a:prstGeom>
          <a:solidFill>
            <a:schemeClr val="accent1">
              <a:lumMod val="20000"/>
              <a:lumOff val="80000"/>
            </a:schemeClr>
          </a:solidFill>
          <a:ln>
            <a:noFill/>
          </a:ln>
        </p:spPr>
        <p:txBody>
          <a:bodyPr spcFirstLastPara="1" wrap="none" lIns="0" tIns="24000" rIns="0" bIns="0" anchor="ctr" anchorCtr="0">
            <a:noAutofit/>
          </a:bodyPr>
          <a:lstStyle/>
          <a:p>
            <a:pPr algn="ctr" defTabSz="1219170">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朝日新聞デジタルなどの訪問者にアンケートを実施</a:t>
            </a:r>
            <a:endParaRPr kumimoji="1" lang="ja-JP" altLang="en-US" sz="1050" b="1">
              <a:solidFill>
                <a:srgbClr val="FA186E"/>
              </a:solidFill>
            </a:endParaRPr>
          </a:p>
        </p:txBody>
      </p:sp>
      <p:sp>
        <p:nvSpPr>
          <p:cNvPr id="25" name="Google Shape;303;p25">
            <a:extLst>
              <a:ext uri="{FF2B5EF4-FFF2-40B4-BE49-F238E27FC236}">
                <a16:creationId xmlns:a16="http://schemas.microsoft.com/office/drawing/2014/main" id="{28B90936-E994-32C8-F26F-C85CD4DDE0BC}"/>
              </a:ext>
            </a:extLst>
          </p:cNvPr>
          <p:cNvSpPr/>
          <p:nvPr/>
        </p:nvSpPr>
        <p:spPr>
          <a:xfrm>
            <a:off x="8212676" y="3093974"/>
            <a:ext cx="3580705" cy="495671"/>
          </a:xfrm>
          <a:prstGeom prst="roundRect">
            <a:avLst>
              <a:gd name="adj" fmla="val 0"/>
            </a:avLst>
          </a:prstGeom>
          <a:solidFill>
            <a:schemeClr val="accent1">
              <a:lumMod val="20000"/>
              <a:lumOff val="80000"/>
            </a:schemeClr>
          </a:solidFill>
          <a:ln>
            <a:noFill/>
          </a:ln>
        </p:spPr>
        <p:txBody>
          <a:bodyPr spcFirstLastPara="1" wrap="none" lIns="0" tIns="24000" rIns="0" bIns="0" anchor="ctr" anchorCtr="0">
            <a:noAutofit/>
          </a:bodyPr>
          <a:lstStyle/>
          <a:p>
            <a:pPr algn="ctr" defTabSz="1219170">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回答者の行動を分析したレポートを提出</a:t>
            </a:r>
          </a:p>
        </p:txBody>
      </p:sp>
      <p:sp>
        <p:nvSpPr>
          <p:cNvPr id="26" name="Google Shape;442;p31">
            <a:extLst>
              <a:ext uri="{FF2B5EF4-FFF2-40B4-BE49-F238E27FC236}">
                <a16:creationId xmlns:a16="http://schemas.microsoft.com/office/drawing/2014/main" id="{2F28E797-0C64-6D80-0321-51CDDF89AF81}"/>
              </a:ext>
            </a:extLst>
          </p:cNvPr>
          <p:cNvSpPr/>
          <p:nvPr/>
        </p:nvSpPr>
        <p:spPr>
          <a:xfrm>
            <a:off x="479596" y="2613032"/>
            <a:ext cx="2384160"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設問設定</a:t>
            </a:r>
          </a:p>
        </p:txBody>
      </p:sp>
      <p:sp>
        <p:nvSpPr>
          <p:cNvPr id="27" name="Google Shape;303;p25">
            <a:extLst>
              <a:ext uri="{FF2B5EF4-FFF2-40B4-BE49-F238E27FC236}">
                <a16:creationId xmlns:a16="http://schemas.microsoft.com/office/drawing/2014/main" id="{6D82936D-4D01-1584-9640-44D9C2B5372A}"/>
              </a:ext>
            </a:extLst>
          </p:cNvPr>
          <p:cNvSpPr/>
          <p:nvPr/>
        </p:nvSpPr>
        <p:spPr>
          <a:xfrm>
            <a:off x="480961" y="3093974"/>
            <a:ext cx="2384160" cy="495671"/>
          </a:xfrm>
          <a:prstGeom prst="roundRect">
            <a:avLst>
              <a:gd name="adj" fmla="val 0"/>
            </a:avLst>
          </a:prstGeom>
          <a:solidFill>
            <a:schemeClr val="accent1">
              <a:lumMod val="20000"/>
              <a:lumOff val="80000"/>
            </a:schemeClr>
          </a:solidFill>
          <a:ln>
            <a:noFill/>
          </a:ln>
        </p:spPr>
        <p:txBody>
          <a:bodyPr spcFirstLastPara="1" wrap="none" lIns="0" tIns="24000" rIns="0" bIns="0" anchor="ctr" anchorCtr="0">
            <a:noAutofit/>
          </a:bodyPr>
          <a:lstStyle/>
          <a:p>
            <a:pPr algn="ctr" defTabSz="1219170">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アンケート設問の設定</a:t>
            </a:r>
          </a:p>
        </p:txBody>
      </p:sp>
    </p:spTree>
    <p:extLst>
      <p:ext uri="{BB962C8B-B14F-4D97-AF65-F5344CB8AC3E}">
        <p14:creationId xmlns:p14="http://schemas.microsoft.com/office/powerpoint/2010/main" val="835765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2"/>
          <p:cNvSpPr txBox="1">
            <a:spLocks noGrp="1"/>
          </p:cNvSpPr>
          <p:nvPr>
            <p:ph type="title"/>
          </p:nvPr>
        </p:nvSpPr>
        <p:spPr>
          <a:xfrm>
            <a:off x="533401" y="302141"/>
            <a:ext cx="9105900" cy="332399"/>
          </a:xfrm>
          <a:noFill/>
          <a:ln>
            <a:noFill/>
          </a:ln>
        </p:spPr>
        <p:txBody>
          <a:bodyPr spcFirstLastPara="1" wrap="square" lIns="0" tIns="0" rIns="0" bIns="0" anchor="ctr" anchorCtr="0">
            <a:spAutoFit/>
          </a:bodyPr>
          <a:lstStyle/>
          <a:p>
            <a:r>
              <a:rPr lang="ja-JP" altLang="en-US" dirty="0"/>
              <a:t>アンケート・リサーチ一覧</a:t>
            </a:r>
          </a:p>
        </p:txBody>
      </p:sp>
      <p:sp>
        <p:nvSpPr>
          <p:cNvPr id="585" name="テキスト プレースホルダー 15">
            <a:extLst>
              <a:ext uri="{FF2B5EF4-FFF2-40B4-BE49-F238E27FC236}">
                <a16:creationId xmlns:a16="http://schemas.microsoft.com/office/drawing/2014/main" id="{92C9F3A8-514D-6E98-D227-D11295780049}"/>
              </a:ext>
            </a:extLst>
          </p:cNvPr>
          <p:cNvSpPr>
            <a:spLocks noGrp="1"/>
          </p:cNvSpPr>
          <p:nvPr>
            <p:ph type="body" sz="quarter" idx="19"/>
          </p:nvPr>
        </p:nvSpPr>
        <p:spPr>
          <a:xfrm>
            <a:off x="335361" y="944724"/>
            <a:ext cx="11521280" cy="528182"/>
          </a:xfrm>
        </p:spPr>
        <p:txBody>
          <a:bodyPr/>
          <a:lstStyle/>
          <a:p>
            <a:r>
              <a:rPr lang="ja-JP" altLang="en-US"/>
              <a:t>各メニューによって基本プランに含まれるサービスが異なります。</a:t>
            </a:r>
            <a:endParaRPr lang="en-US" altLang="ja-JP"/>
          </a:p>
        </p:txBody>
      </p:sp>
      <p:sp>
        <p:nvSpPr>
          <p:cNvPr id="599" name="Google Shape;516;p32">
            <a:extLst>
              <a:ext uri="{FF2B5EF4-FFF2-40B4-BE49-F238E27FC236}">
                <a16:creationId xmlns:a16="http://schemas.microsoft.com/office/drawing/2014/main" id="{804FF22D-2FE7-86B1-6A28-5037BB6566A7}"/>
              </a:ext>
            </a:extLst>
          </p:cNvPr>
          <p:cNvSpPr txBox="1"/>
          <p:nvPr/>
        </p:nvSpPr>
        <p:spPr>
          <a:xfrm>
            <a:off x="9621276" y="2181430"/>
            <a:ext cx="1420649"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回答者の</a:t>
            </a:r>
            <a:endParaRPr kumimoji="0" lang="en-US" altLang="ja-JP" sz="900" b="1" kern="0">
              <a:latin typeface="游ゴシック" panose="020B0400000000000000" pitchFamily="50" charset="-128"/>
              <a:ea typeface="游ゴシック" panose="020B0400000000000000" pitchFamily="50" charset="-128"/>
              <a:cs typeface="Arial"/>
              <a:sym typeface="Arial"/>
            </a:endParaRPr>
          </a:p>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行動分析</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sp>
        <p:nvSpPr>
          <p:cNvPr id="4" name="Google Shape;516;p32">
            <a:extLst>
              <a:ext uri="{FF2B5EF4-FFF2-40B4-BE49-F238E27FC236}">
                <a16:creationId xmlns:a16="http://schemas.microsoft.com/office/drawing/2014/main" id="{25C50DFC-00EA-D9E2-4C70-A454D04AEFFD}"/>
              </a:ext>
            </a:extLst>
          </p:cNvPr>
          <p:cNvSpPr txBox="1"/>
          <p:nvPr/>
        </p:nvSpPr>
        <p:spPr>
          <a:xfrm>
            <a:off x="4089349" y="2181430"/>
            <a:ext cx="1092590"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調査設計</a:t>
            </a:r>
            <a:endParaRPr kumimoji="0" lang="en-US" altLang="ja-JP" sz="900" b="1" kern="0">
              <a:latin typeface="游ゴシック" panose="020B0400000000000000" pitchFamily="50" charset="-128"/>
              <a:ea typeface="游ゴシック" panose="020B0400000000000000" pitchFamily="50" charset="-128"/>
              <a:cs typeface="Arial"/>
              <a:sym typeface="Arial"/>
            </a:endParaRPr>
          </a:p>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フォーム作成</a:t>
            </a:r>
            <a:endParaRPr kumimoji="0" sz="900" b="1" kern="0">
              <a:latin typeface="游ゴシック" panose="020B0400000000000000" pitchFamily="50" charset="-128"/>
              <a:ea typeface="游ゴシック" panose="020B0400000000000000" pitchFamily="50" charset="-128"/>
              <a:cs typeface="Arial"/>
              <a:sym typeface="Arial"/>
            </a:endParaRPr>
          </a:p>
        </p:txBody>
      </p:sp>
      <p:sp>
        <p:nvSpPr>
          <p:cNvPr id="600" name="Google Shape;273;p24">
            <a:extLst>
              <a:ext uri="{FF2B5EF4-FFF2-40B4-BE49-F238E27FC236}">
                <a16:creationId xmlns:a16="http://schemas.microsoft.com/office/drawing/2014/main" id="{F2B5C506-26E8-D439-5E82-9AF387430B42}"/>
              </a:ext>
            </a:extLst>
          </p:cNvPr>
          <p:cNvSpPr/>
          <p:nvPr/>
        </p:nvSpPr>
        <p:spPr>
          <a:xfrm>
            <a:off x="9728963" y="2674962"/>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601" name="テキスト ボックス 600">
            <a:extLst>
              <a:ext uri="{FF2B5EF4-FFF2-40B4-BE49-F238E27FC236}">
                <a16:creationId xmlns:a16="http://schemas.microsoft.com/office/drawing/2014/main" id="{5031C4A7-E3D8-1877-AE8C-DD26EF82805F}"/>
              </a:ext>
            </a:extLst>
          </p:cNvPr>
          <p:cNvSpPr txBox="1"/>
          <p:nvPr/>
        </p:nvSpPr>
        <p:spPr>
          <a:xfrm>
            <a:off x="10127678" y="2781284"/>
            <a:ext cx="312423" cy="276999"/>
          </a:xfrm>
          <a:prstGeom prst="rect">
            <a:avLst/>
          </a:prstGeom>
          <a:noFill/>
          <a:ln>
            <a:noFill/>
          </a:ln>
        </p:spPr>
        <p:txBody>
          <a:bodyPr wrap="non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606" name="Google Shape;273;p24">
            <a:extLst>
              <a:ext uri="{FF2B5EF4-FFF2-40B4-BE49-F238E27FC236}">
                <a16:creationId xmlns:a16="http://schemas.microsoft.com/office/drawing/2014/main" id="{2A19B66F-78F8-76B7-AE27-37485E43C122}"/>
              </a:ext>
            </a:extLst>
          </p:cNvPr>
          <p:cNvSpPr/>
          <p:nvPr/>
        </p:nvSpPr>
        <p:spPr>
          <a:xfrm>
            <a:off x="9728963" y="3377767"/>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607" name="テキスト ボックス 606">
            <a:extLst>
              <a:ext uri="{FF2B5EF4-FFF2-40B4-BE49-F238E27FC236}">
                <a16:creationId xmlns:a16="http://schemas.microsoft.com/office/drawing/2014/main" id="{B63271C8-C293-6ED7-72DF-5C0714EBC9F7}"/>
              </a:ext>
            </a:extLst>
          </p:cNvPr>
          <p:cNvSpPr txBox="1"/>
          <p:nvPr/>
        </p:nvSpPr>
        <p:spPr>
          <a:xfrm>
            <a:off x="10017274" y="3484089"/>
            <a:ext cx="533230" cy="276999"/>
          </a:xfrm>
          <a:prstGeom prst="rect">
            <a:avLst/>
          </a:prstGeom>
          <a:noFill/>
          <a:ln>
            <a:noFill/>
          </a:ln>
        </p:spPr>
        <p:txBody>
          <a:bodyPr wrap="squar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602" name="Google Shape;273;p24">
            <a:extLst>
              <a:ext uri="{FF2B5EF4-FFF2-40B4-BE49-F238E27FC236}">
                <a16:creationId xmlns:a16="http://schemas.microsoft.com/office/drawing/2014/main" id="{C936C16F-6055-1217-15AA-305EE2B75F50}"/>
              </a:ext>
            </a:extLst>
          </p:cNvPr>
          <p:cNvSpPr/>
          <p:nvPr/>
        </p:nvSpPr>
        <p:spPr>
          <a:xfrm>
            <a:off x="9728963" y="4118658"/>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623" name="テキスト ボックス 622">
            <a:extLst>
              <a:ext uri="{FF2B5EF4-FFF2-40B4-BE49-F238E27FC236}">
                <a16:creationId xmlns:a16="http://schemas.microsoft.com/office/drawing/2014/main" id="{96FACB3E-F341-DF4E-8A3A-835551CB9B3B}"/>
              </a:ext>
            </a:extLst>
          </p:cNvPr>
          <p:cNvSpPr txBox="1"/>
          <p:nvPr/>
        </p:nvSpPr>
        <p:spPr>
          <a:xfrm>
            <a:off x="10127678" y="4224980"/>
            <a:ext cx="312423" cy="276999"/>
          </a:xfrm>
          <a:prstGeom prst="rect">
            <a:avLst/>
          </a:prstGeom>
          <a:noFill/>
          <a:ln>
            <a:noFill/>
          </a:ln>
        </p:spPr>
        <p:txBody>
          <a:bodyPr wrap="non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604" name="Google Shape;273;p24">
            <a:extLst>
              <a:ext uri="{FF2B5EF4-FFF2-40B4-BE49-F238E27FC236}">
                <a16:creationId xmlns:a16="http://schemas.microsoft.com/office/drawing/2014/main" id="{DE76605B-74A5-ADAD-7F4D-F6FF07D5A515}"/>
              </a:ext>
            </a:extLst>
          </p:cNvPr>
          <p:cNvSpPr/>
          <p:nvPr/>
        </p:nvSpPr>
        <p:spPr>
          <a:xfrm>
            <a:off x="9728963" y="4863543"/>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605" name="テキスト ボックス 604">
            <a:extLst>
              <a:ext uri="{FF2B5EF4-FFF2-40B4-BE49-F238E27FC236}">
                <a16:creationId xmlns:a16="http://schemas.microsoft.com/office/drawing/2014/main" id="{7F834454-5039-840C-5166-2C2D607CA6B0}"/>
              </a:ext>
            </a:extLst>
          </p:cNvPr>
          <p:cNvSpPr txBox="1"/>
          <p:nvPr/>
        </p:nvSpPr>
        <p:spPr>
          <a:xfrm>
            <a:off x="10150246" y="4969865"/>
            <a:ext cx="267286"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21" name="Google Shape;273;p24">
            <a:extLst>
              <a:ext uri="{FF2B5EF4-FFF2-40B4-BE49-F238E27FC236}">
                <a16:creationId xmlns:a16="http://schemas.microsoft.com/office/drawing/2014/main" id="{EF2B81C2-CE06-5514-A6BA-16F6D69E84E3}"/>
              </a:ext>
            </a:extLst>
          </p:cNvPr>
          <p:cNvSpPr/>
          <p:nvPr/>
        </p:nvSpPr>
        <p:spPr>
          <a:xfrm>
            <a:off x="9728963" y="55953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22" name="テキスト ボックス 21">
            <a:extLst>
              <a:ext uri="{FF2B5EF4-FFF2-40B4-BE49-F238E27FC236}">
                <a16:creationId xmlns:a16="http://schemas.microsoft.com/office/drawing/2014/main" id="{E8FA0D75-B738-59B1-82ED-49615509910D}"/>
              </a:ext>
            </a:extLst>
          </p:cNvPr>
          <p:cNvSpPr txBox="1"/>
          <p:nvPr/>
        </p:nvSpPr>
        <p:spPr>
          <a:xfrm>
            <a:off x="10150246" y="5701689"/>
            <a:ext cx="267286"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42" name="Google Shape;273;p24">
            <a:extLst>
              <a:ext uri="{FF2B5EF4-FFF2-40B4-BE49-F238E27FC236}">
                <a16:creationId xmlns:a16="http://schemas.microsoft.com/office/drawing/2014/main" id="{7ED266F5-F548-B3D9-997A-33F9677E06E8}"/>
              </a:ext>
            </a:extLst>
          </p:cNvPr>
          <p:cNvSpPr/>
          <p:nvPr/>
        </p:nvSpPr>
        <p:spPr>
          <a:xfrm>
            <a:off x="4080717" y="2674962"/>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800" kern="0">
              <a:latin typeface="游ゴシック" panose="020B0400000000000000" pitchFamily="50" charset="-128"/>
              <a:ea typeface="游ゴシック" panose="020B0400000000000000" pitchFamily="50" charset="-128"/>
              <a:cs typeface="Arial"/>
              <a:sym typeface="Arial"/>
            </a:endParaRPr>
          </a:p>
        </p:txBody>
      </p:sp>
      <p:sp>
        <p:nvSpPr>
          <p:cNvPr id="548" name="テキスト ボックス 547">
            <a:extLst>
              <a:ext uri="{FF2B5EF4-FFF2-40B4-BE49-F238E27FC236}">
                <a16:creationId xmlns:a16="http://schemas.microsoft.com/office/drawing/2014/main" id="{627BC127-B67B-A262-BAF4-8C3600145044}"/>
              </a:ext>
            </a:extLst>
          </p:cNvPr>
          <p:cNvSpPr txBox="1"/>
          <p:nvPr/>
        </p:nvSpPr>
        <p:spPr>
          <a:xfrm>
            <a:off x="4112482" y="2812062"/>
            <a:ext cx="1046326" cy="230832"/>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ほぼ定型・数問</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sp>
        <p:nvSpPr>
          <p:cNvPr id="16" name="Google Shape;273;p24">
            <a:extLst>
              <a:ext uri="{FF2B5EF4-FFF2-40B4-BE49-F238E27FC236}">
                <a16:creationId xmlns:a16="http://schemas.microsoft.com/office/drawing/2014/main" id="{0BC5A01A-7410-5E5A-C906-6E88FA1A73EE}"/>
              </a:ext>
            </a:extLst>
          </p:cNvPr>
          <p:cNvSpPr/>
          <p:nvPr/>
        </p:nvSpPr>
        <p:spPr>
          <a:xfrm>
            <a:off x="4080717" y="33777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19" name="テキスト ボックス 18">
            <a:extLst>
              <a:ext uri="{FF2B5EF4-FFF2-40B4-BE49-F238E27FC236}">
                <a16:creationId xmlns:a16="http://schemas.microsoft.com/office/drawing/2014/main" id="{5D2796E5-98D1-9BEE-6C7E-591ACAEE4603}"/>
              </a:ext>
            </a:extLst>
          </p:cNvPr>
          <p:cNvSpPr txBox="1"/>
          <p:nvPr/>
        </p:nvSpPr>
        <p:spPr>
          <a:xfrm>
            <a:off x="4140073" y="3514867"/>
            <a:ext cx="991141" cy="230832"/>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ほぼ定型・数問</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sp>
        <p:nvSpPr>
          <p:cNvPr id="550" name="Google Shape;273;p24">
            <a:extLst>
              <a:ext uri="{FF2B5EF4-FFF2-40B4-BE49-F238E27FC236}">
                <a16:creationId xmlns:a16="http://schemas.microsoft.com/office/drawing/2014/main" id="{49421EBB-C2EE-B246-6ADF-EB9E60E75DB9}"/>
              </a:ext>
            </a:extLst>
          </p:cNvPr>
          <p:cNvSpPr/>
          <p:nvPr/>
        </p:nvSpPr>
        <p:spPr>
          <a:xfrm>
            <a:off x="4080717" y="4118658"/>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800" kern="0">
              <a:latin typeface="游ゴシック" panose="020B0400000000000000" pitchFamily="50" charset="-128"/>
              <a:ea typeface="游ゴシック" panose="020B0400000000000000" pitchFamily="50" charset="-128"/>
              <a:cs typeface="Arial"/>
              <a:sym typeface="Arial"/>
            </a:endParaRPr>
          </a:p>
        </p:txBody>
      </p:sp>
      <p:sp>
        <p:nvSpPr>
          <p:cNvPr id="552" name="テキスト ボックス 551">
            <a:extLst>
              <a:ext uri="{FF2B5EF4-FFF2-40B4-BE49-F238E27FC236}">
                <a16:creationId xmlns:a16="http://schemas.microsoft.com/office/drawing/2014/main" id="{BE16D4DA-9986-7C96-2CD5-2E516012854E}"/>
              </a:ext>
            </a:extLst>
          </p:cNvPr>
          <p:cNvSpPr txBox="1"/>
          <p:nvPr/>
        </p:nvSpPr>
        <p:spPr>
          <a:xfrm>
            <a:off x="4102516" y="4255758"/>
            <a:ext cx="1066256" cy="230832"/>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ほぼ定型・数問</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sp>
        <p:nvSpPr>
          <p:cNvPr id="556" name="Google Shape;273;p24">
            <a:extLst>
              <a:ext uri="{FF2B5EF4-FFF2-40B4-BE49-F238E27FC236}">
                <a16:creationId xmlns:a16="http://schemas.microsoft.com/office/drawing/2014/main" id="{4E4F4C73-6929-D331-AE97-019F86B0F706}"/>
              </a:ext>
            </a:extLst>
          </p:cNvPr>
          <p:cNvSpPr/>
          <p:nvPr/>
        </p:nvSpPr>
        <p:spPr>
          <a:xfrm>
            <a:off x="4080717" y="4863543"/>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58" name="テキスト ボックス 557">
            <a:extLst>
              <a:ext uri="{FF2B5EF4-FFF2-40B4-BE49-F238E27FC236}">
                <a16:creationId xmlns:a16="http://schemas.microsoft.com/office/drawing/2014/main" id="{43C989F7-7EAB-AA54-36CE-DD89610D2197}"/>
              </a:ext>
            </a:extLst>
          </p:cNvPr>
          <p:cNvSpPr txBox="1"/>
          <p:nvPr/>
        </p:nvSpPr>
        <p:spPr>
          <a:xfrm>
            <a:off x="4102517" y="5000643"/>
            <a:ext cx="1066256" cy="230832"/>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ほぼ定型・数問</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sp>
        <p:nvSpPr>
          <p:cNvPr id="488" name="Google Shape;273;p24">
            <a:extLst>
              <a:ext uri="{FF2B5EF4-FFF2-40B4-BE49-F238E27FC236}">
                <a16:creationId xmlns:a16="http://schemas.microsoft.com/office/drawing/2014/main" id="{2885039E-D505-E197-344E-B87DB9D18B27}"/>
              </a:ext>
            </a:extLst>
          </p:cNvPr>
          <p:cNvSpPr/>
          <p:nvPr/>
        </p:nvSpPr>
        <p:spPr>
          <a:xfrm>
            <a:off x="4089349" y="55953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93" name="テキスト ボックス 492">
            <a:extLst>
              <a:ext uri="{FF2B5EF4-FFF2-40B4-BE49-F238E27FC236}">
                <a16:creationId xmlns:a16="http://schemas.microsoft.com/office/drawing/2014/main" id="{296213B4-9388-405D-3455-B691DB863D43}"/>
              </a:ext>
            </a:extLst>
          </p:cNvPr>
          <p:cNvSpPr txBox="1"/>
          <p:nvPr/>
        </p:nvSpPr>
        <p:spPr>
          <a:xfrm>
            <a:off x="4111150" y="5732467"/>
            <a:ext cx="1066256" cy="230832"/>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ほぼ定型・数問</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grpSp>
        <p:nvGrpSpPr>
          <p:cNvPr id="544" name="グループ化 543">
            <a:extLst>
              <a:ext uri="{FF2B5EF4-FFF2-40B4-BE49-F238E27FC236}">
                <a16:creationId xmlns:a16="http://schemas.microsoft.com/office/drawing/2014/main" id="{C4FB5B03-E513-A9FD-F9B2-2FEFFB493341}"/>
              </a:ext>
            </a:extLst>
          </p:cNvPr>
          <p:cNvGrpSpPr/>
          <p:nvPr/>
        </p:nvGrpSpPr>
        <p:grpSpPr>
          <a:xfrm>
            <a:off x="5269570" y="2261663"/>
            <a:ext cx="935399" cy="3858344"/>
            <a:chOff x="3624077" y="2257443"/>
            <a:chExt cx="1129934" cy="3858344"/>
          </a:xfrm>
        </p:grpSpPr>
        <p:sp>
          <p:nvSpPr>
            <p:cNvPr id="484" name="Google Shape;516;p32">
              <a:extLst>
                <a:ext uri="{FF2B5EF4-FFF2-40B4-BE49-F238E27FC236}">
                  <a16:creationId xmlns:a16="http://schemas.microsoft.com/office/drawing/2014/main" id="{C58455ED-079E-E95B-5DA9-F800FA626E27}"/>
                </a:ext>
              </a:extLst>
            </p:cNvPr>
            <p:cNvSpPr txBox="1"/>
            <p:nvPr/>
          </p:nvSpPr>
          <p:spPr>
            <a:xfrm>
              <a:off x="3624077" y="2257443"/>
              <a:ext cx="1092590"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回答集計表</a:t>
              </a:r>
              <a:endParaRPr kumimoji="0" sz="900" b="1" kern="0">
                <a:latin typeface="游ゴシック" panose="020B0400000000000000" pitchFamily="50" charset="-128"/>
                <a:ea typeface="游ゴシック" panose="020B0400000000000000" pitchFamily="50" charset="-128"/>
                <a:cs typeface="Arial"/>
                <a:sym typeface="Arial"/>
              </a:endParaRPr>
            </a:p>
          </p:txBody>
        </p:sp>
        <p:sp>
          <p:nvSpPr>
            <p:cNvPr id="485" name="Google Shape;273;p24">
              <a:extLst>
                <a:ext uri="{FF2B5EF4-FFF2-40B4-BE49-F238E27FC236}">
                  <a16:creationId xmlns:a16="http://schemas.microsoft.com/office/drawing/2014/main" id="{BF3F84BE-08F3-9F74-19DC-49B0D09400F1}"/>
                </a:ext>
              </a:extLst>
            </p:cNvPr>
            <p:cNvSpPr/>
            <p:nvPr/>
          </p:nvSpPr>
          <p:spPr>
            <a:xfrm>
              <a:off x="3635526" y="2674962"/>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86" name="テキスト ボックス 485">
              <a:extLst>
                <a:ext uri="{FF2B5EF4-FFF2-40B4-BE49-F238E27FC236}">
                  <a16:creationId xmlns:a16="http://schemas.microsoft.com/office/drawing/2014/main" id="{794B7282-6709-5B35-27A2-4F7D1EE9B23C}"/>
                </a:ext>
              </a:extLst>
            </p:cNvPr>
            <p:cNvSpPr txBox="1"/>
            <p:nvPr/>
          </p:nvSpPr>
          <p:spPr>
            <a:xfrm>
              <a:off x="4034242" y="2781284"/>
              <a:ext cx="312423" cy="276999"/>
            </a:xfrm>
            <a:prstGeom prst="rect">
              <a:avLst/>
            </a:prstGeom>
            <a:solidFill>
              <a:srgbClr val="F2E6DA"/>
            </a:solidFill>
            <a:ln>
              <a:noFill/>
            </a:ln>
          </p:spPr>
          <p:txBody>
            <a:bodyPr wrap="non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491" name="Google Shape;273;p24">
              <a:extLst>
                <a:ext uri="{FF2B5EF4-FFF2-40B4-BE49-F238E27FC236}">
                  <a16:creationId xmlns:a16="http://schemas.microsoft.com/office/drawing/2014/main" id="{FC1022AB-E3D6-C855-0003-105861F71466}"/>
                </a:ext>
              </a:extLst>
            </p:cNvPr>
            <p:cNvSpPr/>
            <p:nvPr/>
          </p:nvSpPr>
          <p:spPr>
            <a:xfrm>
              <a:off x="3635526" y="33777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92" name="テキスト ボックス 491">
              <a:extLst>
                <a:ext uri="{FF2B5EF4-FFF2-40B4-BE49-F238E27FC236}">
                  <a16:creationId xmlns:a16="http://schemas.microsoft.com/office/drawing/2014/main" id="{DC9D569E-F7E3-0E31-7937-7701BF97C6E2}"/>
                </a:ext>
              </a:extLst>
            </p:cNvPr>
            <p:cNvSpPr txBox="1"/>
            <p:nvPr/>
          </p:nvSpPr>
          <p:spPr>
            <a:xfrm>
              <a:off x="3812187" y="3484089"/>
              <a:ext cx="756531"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78" name="Google Shape;273;p24">
              <a:extLst>
                <a:ext uri="{FF2B5EF4-FFF2-40B4-BE49-F238E27FC236}">
                  <a16:creationId xmlns:a16="http://schemas.microsoft.com/office/drawing/2014/main" id="{B423BB4C-2DB1-4067-D243-C1992A119D5F}"/>
                </a:ext>
              </a:extLst>
            </p:cNvPr>
            <p:cNvSpPr/>
            <p:nvPr/>
          </p:nvSpPr>
          <p:spPr>
            <a:xfrm>
              <a:off x="3635526" y="4118658"/>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79" name="テキスト ボックス 578">
              <a:extLst>
                <a:ext uri="{FF2B5EF4-FFF2-40B4-BE49-F238E27FC236}">
                  <a16:creationId xmlns:a16="http://schemas.microsoft.com/office/drawing/2014/main" id="{F185C359-A2AC-3046-72E0-04B6E534B21C}"/>
                </a:ext>
              </a:extLst>
            </p:cNvPr>
            <p:cNvSpPr txBox="1"/>
            <p:nvPr/>
          </p:nvSpPr>
          <p:spPr>
            <a:xfrm>
              <a:off x="3812187" y="4224980"/>
              <a:ext cx="756530"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489" name="Google Shape;273;p24">
              <a:extLst>
                <a:ext uri="{FF2B5EF4-FFF2-40B4-BE49-F238E27FC236}">
                  <a16:creationId xmlns:a16="http://schemas.microsoft.com/office/drawing/2014/main" id="{E97E0FFB-E5BF-126D-0180-E3DA062A45F6}"/>
                </a:ext>
              </a:extLst>
            </p:cNvPr>
            <p:cNvSpPr/>
            <p:nvPr/>
          </p:nvSpPr>
          <p:spPr>
            <a:xfrm>
              <a:off x="3635526" y="4863543"/>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90" name="テキスト ボックス 489">
              <a:extLst>
                <a:ext uri="{FF2B5EF4-FFF2-40B4-BE49-F238E27FC236}">
                  <a16:creationId xmlns:a16="http://schemas.microsoft.com/office/drawing/2014/main" id="{052A51D0-F34F-56F3-03DD-01ACC4FF44D0}"/>
                </a:ext>
              </a:extLst>
            </p:cNvPr>
            <p:cNvSpPr txBox="1"/>
            <p:nvPr/>
          </p:nvSpPr>
          <p:spPr>
            <a:xfrm>
              <a:off x="3812187" y="4969865"/>
              <a:ext cx="756530"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498" name="Google Shape;273;p24">
              <a:extLst>
                <a:ext uri="{FF2B5EF4-FFF2-40B4-BE49-F238E27FC236}">
                  <a16:creationId xmlns:a16="http://schemas.microsoft.com/office/drawing/2014/main" id="{0A1A735A-0B59-CFC3-1E2A-E4D52BEE1FA7}"/>
                </a:ext>
              </a:extLst>
            </p:cNvPr>
            <p:cNvSpPr/>
            <p:nvPr/>
          </p:nvSpPr>
          <p:spPr>
            <a:xfrm>
              <a:off x="3644158" y="55953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99" name="テキスト ボックス 498">
              <a:extLst>
                <a:ext uri="{FF2B5EF4-FFF2-40B4-BE49-F238E27FC236}">
                  <a16:creationId xmlns:a16="http://schemas.microsoft.com/office/drawing/2014/main" id="{20FB433D-8B27-D507-65AA-1556479B9DD7}"/>
                </a:ext>
              </a:extLst>
            </p:cNvPr>
            <p:cNvSpPr txBox="1"/>
            <p:nvPr/>
          </p:nvSpPr>
          <p:spPr>
            <a:xfrm>
              <a:off x="3820819" y="5701689"/>
              <a:ext cx="756530"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grpSp>
      <p:grpSp>
        <p:nvGrpSpPr>
          <p:cNvPr id="563" name="グループ化 562">
            <a:extLst>
              <a:ext uri="{FF2B5EF4-FFF2-40B4-BE49-F238E27FC236}">
                <a16:creationId xmlns:a16="http://schemas.microsoft.com/office/drawing/2014/main" id="{94FB6108-1FE1-CE24-232E-E7A234F8438B}"/>
              </a:ext>
            </a:extLst>
          </p:cNvPr>
          <p:cNvGrpSpPr/>
          <p:nvPr/>
        </p:nvGrpSpPr>
        <p:grpSpPr>
          <a:xfrm>
            <a:off x="6095445" y="2261663"/>
            <a:ext cx="1202139" cy="3858344"/>
            <a:chOff x="4686936" y="2257443"/>
            <a:chExt cx="1324130" cy="3858344"/>
          </a:xfrm>
        </p:grpSpPr>
        <p:sp>
          <p:nvSpPr>
            <p:cNvPr id="505" name="Google Shape;273;p24">
              <a:extLst>
                <a:ext uri="{FF2B5EF4-FFF2-40B4-BE49-F238E27FC236}">
                  <a16:creationId xmlns:a16="http://schemas.microsoft.com/office/drawing/2014/main" id="{DEF4942E-7F76-AB4D-2FA7-2FB1B4DC4C66}"/>
                </a:ext>
              </a:extLst>
            </p:cNvPr>
            <p:cNvSpPr/>
            <p:nvPr/>
          </p:nvSpPr>
          <p:spPr>
            <a:xfrm>
              <a:off x="4907075" y="5595367"/>
              <a:ext cx="1012012"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94" name="Google Shape;516;p32">
              <a:extLst>
                <a:ext uri="{FF2B5EF4-FFF2-40B4-BE49-F238E27FC236}">
                  <a16:creationId xmlns:a16="http://schemas.microsoft.com/office/drawing/2014/main" id="{1CC1C7B4-8CA9-FF69-C9CB-A6AAAE7CDF41}"/>
                </a:ext>
              </a:extLst>
            </p:cNvPr>
            <p:cNvSpPr txBox="1"/>
            <p:nvPr/>
          </p:nvSpPr>
          <p:spPr>
            <a:xfrm>
              <a:off x="4686936" y="2257443"/>
              <a:ext cx="1324130"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レポートスライド</a:t>
              </a:r>
              <a:endParaRPr kumimoji="0" sz="900" b="1" kern="0">
                <a:latin typeface="游ゴシック" panose="020B0400000000000000" pitchFamily="50" charset="-128"/>
                <a:ea typeface="游ゴシック" panose="020B0400000000000000" pitchFamily="50" charset="-128"/>
                <a:cs typeface="Arial"/>
                <a:sym typeface="Arial"/>
              </a:endParaRPr>
            </a:p>
          </p:txBody>
        </p:sp>
        <p:sp>
          <p:nvSpPr>
            <p:cNvPr id="495" name="Google Shape;273;p24">
              <a:extLst>
                <a:ext uri="{FF2B5EF4-FFF2-40B4-BE49-F238E27FC236}">
                  <a16:creationId xmlns:a16="http://schemas.microsoft.com/office/drawing/2014/main" id="{AB6CA17F-7D91-8CD2-782E-7D8710978CD7}"/>
                </a:ext>
              </a:extLst>
            </p:cNvPr>
            <p:cNvSpPr/>
            <p:nvPr/>
          </p:nvSpPr>
          <p:spPr>
            <a:xfrm>
              <a:off x="4887811" y="2674962"/>
              <a:ext cx="1034450"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93" name="テキスト ボックス 592">
              <a:extLst>
                <a:ext uri="{FF2B5EF4-FFF2-40B4-BE49-F238E27FC236}">
                  <a16:creationId xmlns:a16="http://schemas.microsoft.com/office/drawing/2014/main" id="{76BDCCEC-1101-408C-9E6A-A6B330D776E3}"/>
                </a:ext>
              </a:extLst>
            </p:cNvPr>
            <p:cNvSpPr txBox="1"/>
            <p:nvPr/>
          </p:nvSpPr>
          <p:spPr>
            <a:xfrm>
              <a:off x="5259437" y="2781284"/>
              <a:ext cx="291197" cy="276999"/>
            </a:xfrm>
            <a:prstGeom prst="rect">
              <a:avLst/>
            </a:prstGeom>
            <a:solidFill>
              <a:srgbClr val="F2E6DA"/>
            </a:solidFill>
            <a:ln>
              <a:noFill/>
            </a:ln>
          </p:spPr>
          <p:txBody>
            <a:bodyPr wrap="non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04" name="Google Shape;273;p24">
              <a:extLst>
                <a:ext uri="{FF2B5EF4-FFF2-40B4-BE49-F238E27FC236}">
                  <a16:creationId xmlns:a16="http://schemas.microsoft.com/office/drawing/2014/main" id="{238BA958-B688-9551-D417-95BADD7119C7}"/>
                </a:ext>
              </a:extLst>
            </p:cNvPr>
            <p:cNvSpPr/>
            <p:nvPr/>
          </p:nvSpPr>
          <p:spPr>
            <a:xfrm>
              <a:off x="4887811" y="3377767"/>
              <a:ext cx="1034450"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95" name="テキスト ボックス 594">
              <a:extLst>
                <a:ext uri="{FF2B5EF4-FFF2-40B4-BE49-F238E27FC236}">
                  <a16:creationId xmlns:a16="http://schemas.microsoft.com/office/drawing/2014/main" id="{DA27E31A-2A83-3EEA-448D-003C02A6F11E}"/>
                </a:ext>
              </a:extLst>
            </p:cNvPr>
            <p:cNvSpPr txBox="1"/>
            <p:nvPr/>
          </p:nvSpPr>
          <p:spPr>
            <a:xfrm>
              <a:off x="5259437" y="3484089"/>
              <a:ext cx="291197" cy="276999"/>
            </a:xfrm>
            <a:prstGeom prst="rect">
              <a:avLst/>
            </a:prstGeom>
            <a:solidFill>
              <a:srgbClr val="F2E6DA"/>
            </a:solidFill>
            <a:ln>
              <a:noFill/>
            </a:ln>
          </p:spPr>
          <p:txBody>
            <a:bodyPr wrap="non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00" name="Google Shape;273;p24">
              <a:extLst>
                <a:ext uri="{FF2B5EF4-FFF2-40B4-BE49-F238E27FC236}">
                  <a16:creationId xmlns:a16="http://schemas.microsoft.com/office/drawing/2014/main" id="{A7B9D7E4-0B27-0AE5-D985-5C2650EA44CC}"/>
                </a:ext>
              </a:extLst>
            </p:cNvPr>
            <p:cNvSpPr/>
            <p:nvPr/>
          </p:nvSpPr>
          <p:spPr>
            <a:xfrm>
              <a:off x="4887811" y="4118658"/>
              <a:ext cx="1034450"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01" name="テキスト ボックス 500">
              <a:extLst>
                <a:ext uri="{FF2B5EF4-FFF2-40B4-BE49-F238E27FC236}">
                  <a16:creationId xmlns:a16="http://schemas.microsoft.com/office/drawing/2014/main" id="{91984106-C6A8-57CE-D829-58E4B8B2DE50}"/>
                </a:ext>
              </a:extLst>
            </p:cNvPr>
            <p:cNvSpPr txBox="1"/>
            <p:nvPr/>
          </p:nvSpPr>
          <p:spPr>
            <a:xfrm>
              <a:off x="5280473" y="4224980"/>
              <a:ext cx="249127"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02" name="Google Shape;273;p24">
              <a:extLst>
                <a:ext uri="{FF2B5EF4-FFF2-40B4-BE49-F238E27FC236}">
                  <a16:creationId xmlns:a16="http://schemas.microsoft.com/office/drawing/2014/main" id="{2185D32D-E8BC-291A-7468-292FCE1A1B80}"/>
                </a:ext>
              </a:extLst>
            </p:cNvPr>
            <p:cNvSpPr/>
            <p:nvPr/>
          </p:nvSpPr>
          <p:spPr>
            <a:xfrm>
              <a:off x="4887811" y="4863543"/>
              <a:ext cx="1034450"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03" name="テキスト ボックス 502">
              <a:extLst>
                <a:ext uri="{FF2B5EF4-FFF2-40B4-BE49-F238E27FC236}">
                  <a16:creationId xmlns:a16="http://schemas.microsoft.com/office/drawing/2014/main" id="{C82E0523-19B3-78D5-0E1B-F00598769B38}"/>
                </a:ext>
              </a:extLst>
            </p:cNvPr>
            <p:cNvSpPr txBox="1"/>
            <p:nvPr/>
          </p:nvSpPr>
          <p:spPr>
            <a:xfrm>
              <a:off x="5280473" y="4969865"/>
              <a:ext cx="249127"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06" name="テキスト ボックス 505">
              <a:extLst>
                <a:ext uri="{FF2B5EF4-FFF2-40B4-BE49-F238E27FC236}">
                  <a16:creationId xmlns:a16="http://schemas.microsoft.com/office/drawing/2014/main" id="{36DF9A38-C034-9C68-93A1-E3C6FAED2D6B}"/>
                </a:ext>
              </a:extLst>
            </p:cNvPr>
            <p:cNvSpPr txBox="1"/>
            <p:nvPr/>
          </p:nvSpPr>
          <p:spPr>
            <a:xfrm>
              <a:off x="5288518" y="5701689"/>
              <a:ext cx="249127"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grpSp>
      <p:sp>
        <p:nvSpPr>
          <p:cNvPr id="560" name="Google Shape;442;p31">
            <a:extLst>
              <a:ext uri="{FF2B5EF4-FFF2-40B4-BE49-F238E27FC236}">
                <a16:creationId xmlns:a16="http://schemas.microsoft.com/office/drawing/2014/main" id="{A8BC2C2B-9154-AFE3-07E7-51A0C1C65499}"/>
              </a:ext>
            </a:extLst>
          </p:cNvPr>
          <p:cNvSpPr/>
          <p:nvPr/>
        </p:nvSpPr>
        <p:spPr>
          <a:xfrm>
            <a:off x="5294238" y="1964001"/>
            <a:ext cx="1937083" cy="269643"/>
          </a:xfrm>
          <a:prstGeom prst="homePlate">
            <a:avLst>
              <a:gd name="adj" fmla="val 0"/>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回答集計レポート</a:t>
            </a:r>
            <a:endParaRPr kumimoji="0" lang="en-US" altLang="ja-JP" sz="11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grpSp>
        <p:nvGrpSpPr>
          <p:cNvPr id="571" name="グループ化 570">
            <a:extLst>
              <a:ext uri="{FF2B5EF4-FFF2-40B4-BE49-F238E27FC236}">
                <a16:creationId xmlns:a16="http://schemas.microsoft.com/office/drawing/2014/main" id="{227F40AC-EC31-CE8A-48D7-376B6B4259DC}"/>
              </a:ext>
            </a:extLst>
          </p:cNvPr>
          <p:cNvGrpSpPr/>
          <p:nvPr/>
        </p:nvGrpSpPr>
        <p:grpSpPr>
          <a:xfrm>
            <a:off x="7276065" y="1964001"/>
            <a:ext cx="2363905" cy="4151786"/>
            <a:chOff x="7257371" y="1964001"/>
            <a:chExt cx="2363905" cy="4151786"/>
          </a:xfrm>
        </p:grpSpPr>
        <p:sp>
          <p:nvSpPr>
            <p:cNvPr id="24" name="Google Shape;516;p32">
              <a:extLst>
                <a:ext uri="{FF2B5EF4-FFF2-40B4-BE49-F238E27FC236}">
                  <a16:creationId xmlns:a16="http://schemas.microsoft.com/office/drawing/2014/main" id="{01437C84-7174-4450-A440-8D0F708760FA}"/>
                </a:ext>
              </a:extLst>
            </p:cNvPr>
            <p:cNvSpPr txBox="1"/>
            <p:nvPr/>
          </p:nvSpPr>
          <p:spPr>
            <a:xfrm>
              <a:off x="8470246" y="2181430"/>
              <a:ext cx="1092590"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アンケートへの集客・配信</a:t>
              </a:r>
              <a:endParaRPr kumimoji="0" sz="900" b="1" kern="0">
                <a:latin typeface="游ゴシック" panose="020B0400000000000000" pitchFamily="50" charset="-128"/>
                <a:ea typeface="游ゴシック" panose="020B0400000000000000" pitchFamily="50" charset="-128"/>
                <a:cs typeface="Arial"/>
                <a:sym typeface="Arial"/>
              </a:endParaRPr>
            </a:p>
          </p:txBody>
        </p:sp>
        <p:sp>
          <p:nvSpPr>
            <p:cNvPr id="25" name="Google Shape;273;p24">
              <a:extLst>
                <a:ext uri="{FF2B5EF4-FFF2-40B4-BE49-F238E27FC236}">
                  <a16:creationId xmlns:a16="http://schemas.microsoft.com/office/drawing/2014/main" id="{C72F8719-D3F1-742A-BF4F-3987AE166690}"/>
                </a:ext>
              </a:extLst>
            </p:cNvPr>
            <p:cNvSpPr/>
            <p:nvPr/>
          </p:nvSpPr>
          <p:spPr>
            <a:xfrm>
              <a:off x="8502790" y="2674962"/>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28" name="テキスト ボックス 27">
              <a:extLst>
                <a:ext uri="{FF2B5EF4-FFF2-40B4-BE49-F238E27FC236}">
                  <a16:creationId xmlns:a16="http://schemas.microsoft.com/office/drawing/2014/main" id="{7AD39C8C-F0B9-56B4-C45E-75F3F40D409B}"/>
                </a:ext>
              </a:extLst>
            </p:cNvPr>
            <p:cNvSpPr txBox="1"/>
            <p:nvPr/>
          </p:nvSpPr>
          <p:spPr>
            <a:xfrm>
              <a:off x="8901506" y="2781284"/>
              <a:ext cx="312423" cy="276999"/>
            </a:xfrm>
            <a:prstGeom prst="rect">
              <a:avLst/>
            </a:prstGeom>
            <a:noFill/>
            <a:ln>
              <a:noFill/>
            </a:ln>
          </p:spPr>
          <p:txBody>
            <a:bodyPr wrap="non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481" name="Google Shape;273;p24">
              <a:extLst>
                <a:ext uri="{FF2B5EF4-FFF2-40B4-BE49-F238E27FC236}">
                  <a16:creationId xmlns:a16="http://schemas.microsoft.com/office/drawing/2014/main" id="{6DFE687F-317B-CF7F-8AF3-ECDBE65FE59C}"/>
                </a:ext>
              </a:extLst>
            </p:cNvPr>
            <p:cNvSpPr/>
            <p:nvPr/>
          </p:nvSpPr>
          <p:spPr>
            <a:xfrm>
              <a:off x="8502790" y="33777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82" name="テキスト ボックス 481">
              <a:extLst>
                <a:ext uri="{FF2B5EF4-FFF2-40B4-BE49-F238E27FC236}">
                  <a16:creationId xmlns:a16="http://schemas.microsoft.com/office/drawing/2014/main" id="{02AC06AE-961E-C97C-7D43-12A27E356E73}"/>
                </a:ext>
              </a:extLst>
            </p:cNvPr>
            <p:cNvSpPr txBox="1"/>
            <p:nvPr/>
          </p:nvSpPr>
          <p:spPr>
            <a:xfrm>
              <a:off x="8639514" y="3484089"/>
              <a:ext cx="836409"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　　</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29" name="Google Shape;273;p24">
              <a:extLst>
                <a:ext uri="{FF2B5EF4-FFF2-40B4-BE49-F238E27FC236}">
                  <a16:creationId xmlns:a16="http://schemas.microsoft.com/office/drawing/2014/main" id="{6BC954FE-13EB-F141-DD28-29E704927817}"/>
                </a:ext>
              </a:extLst>
            </p:cNvPr>
            <p:cNvSpPr/>
            <p:nvPr/>
          </p:nvSpPr>
          <p:spPr>
            <a:xfrm>
              <a:off x="8502790" y="4118658"/>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30" name="テキスト ボックス 29">
              <a:extLst>
                <a:ext uri="{FF2B5EF4-FFF2-40B4-BE49-F238E27FC236}">
                  <a16:creationId xmlns:a16="http://schemas.microsoft.com/office/drawing/2014/main" id="{0340C1D6-B4F8-0475-9E33-E57BD7A231F9}"/>
                </a:ext>
              </a:extLst>
            </p:cNvPr>
            <p:cNvSpPr txBox="1"/>
            <p:nvPr/>
          </p:nvSpPr>
          <p:spPr>
            <a:xfrm>
              <a:off x="8646355" y="4224980"/>
              <a:ext cx="822728"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31" name="Google Shape;273;p24">
              <a:extLst>
                <a:ext uri="{FF2B5EF4-FFF2-40B4-BE49-F238E27FC236}">
                  <a16:creationId xmlns:a16="http://schemas.microsoft.com/office/drawing/2014/main" id="{95F82ABA-A0E9-B487-AA7F-E58939B84DA1}"/>
                </a:ext>
              </a:extLst>
            </p:cNvPr>
            <p:cNvSpPr/>
            <p:nvPr/>
          </p:nvSpPr>
          <p:spPr>
            <a:xfrm>
              <a:off x="8502790" y="4863543"/>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80" name="テキスト ボックス 479">
              <a:extLst>
                <a:ext uri="{FF2B5EF4-FFF2-40B4-BE49-F238E27FC236}">
                  <a16:creationId xmlns:a16="http://schemas.microsoft.com/office/drawing/2014/main" id="{850E4D70-41BD-3387-EFE9-0547267E880E}"/>
                </a:ext>
              </a:extLst>
            </p:cNvPr>
            <p:cNvSpPr txBox="1"/>
            <p:nvPr/>
          </p:nvSpPr>
          <p:spPr>
            <a:xfrm>
              <a:off x="8646355" y="4969865"/>
              <a:ext cx="822728"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26" name="Google Shape;273;p24">
              <a:extLst>
                <a:ext uri="{FF2B5EF4-FFF2-40B4-BE49-F238E27FC236}">
                  <a16:creationId xmlns:a16="http://schemas.microsoft.com/office/drawing/2014/main" id="{9CBAFE99-BC39-A3B3-B8FA-47749032D872}"/>
                </a:ext>
              </a:extLst>
            </p:cNvPr>
            <p:cNvSpPr/>
            <p:nvPr/>
          </p:nvSpPr>
          <p:spPr>
            <a:xfrm>
              <a:off x="8511423" y="55953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27" name="テキスト ボックス 26">
              <a:extLst>
                <a:ext uri="{FF2B5EF4-FFF2-40B4-BE49-F238E27FC236}">
                  <a16:creationId xmlns:a16="http://schemas.microsoft.com/office/drawing/2014/main" id="{81D9A1A2-1CF5-3079-F2DB-3E81EE85BD66}"/>
                </a:ext>
              </a:extLst>
            </p:cNvPr>
            <p:cNvSpPr txBox="1"/>
            <p:nvPr/>
          </p:nvSpPr>
          <p:spPr>
            <a:xfrm>
              <a:off x="8654987" y="5701689"/>
              <a:ext cx="822728"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09" name="Google Shape;516;p32">
              <a:extLst>
                <a:ext uri="{FF2B5EF4-FFF2-40B4-BE49-F238E27FC236}">
                  <a16:creationId xmlns:a16="http://schemas.microsoft.com/office/drawing/2014/main" id="{0F5B817C-7242-60D8-5AE8-4ED6BAD2C334}"/>
                </a:ext>
              </a:extLst>
            </p:cNvPr>
            <p:cNvSpPr txBox="1"/>
            <p:nvPr/>
          </p:nvSpPr>
          <p:spPr>
            <a:xfrm>
              <a:off x="7257371" y="2261170"/>
              <a:ext cx="1092590"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件数保証</a:t>
              </a:r>
              <a:endParaRPr kumimoji="0" sz="900" b="1" kern="0">
                <a:latin typeface="游ゴシック" panose="020B0400000000000000" pitchFamily="50" charset="-128"/>
                <a:ea typeface="游ゴシック" panose="020B0400000000000000" pitchFamily="50" charset="-128"/>
                <a:cs typeface="Arial"/>
                <a:sym typeface="Arial"/>
              </a:endParaRPr>
            </a:p>
          </p:txBody>
        </p:sp>
        <p:sp>
          <p:nvSpPr>
            <p:cNvPr id="510" name="Google Shape;273;p24">
              <a:extLst>
                <a:ext uri="{FF2B5EF4-FFF2-40B4-BE49-F238E27FC236}">
                  <a16:creationId xmlns:a16="http://schemas.microsoft.com/office/drawing/2014/main" id="{560ED5AB-E871-6C40-055D-48E4C97ABA0F}"/>
                </a:ext>
              </a:extLst>
            </p:cNvPr>
            <p:cNvSpPr/>
            <p:nvPr/>
          </p:nvSpPr>
          <p:spPr>
            <a:xfrm>
              <a:off x="7284124" y="2674962"/>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511" name="テキスト ボックス 510">
              <a:extLst>
                <a:ext uri="{FF2B5EF4-FFF2-40B4-BE49-F238E27FC236}">
                  <a16:creationId xmlns:a16="http://schemas.microsoft.com/office/drawing/2014/main" id="{80582870-5DBB-9967-4261-C0C7C16160FC}"/>
                </a:ext>
              </a:extLst>
            </p:cNvPr>
            <p:cNvSpPr txBox="1"/>
            <p:nvPr/>
          </p:nvSpPr>
          <p:spPr>
            <a:xfrm>
              <a:off x="7462421" y="2781284"/>
              <a:ext cx="753261" cy="276999"/>
            </a:xfrm>
            <a:prstGeom prst="rect">
              <a:avLst/>
            </a:prstGeom>
            <a:noFill/>
            <a:ln>
              <a:noFill/>
            </a:ln>
          </p:spPr>
          <p:txBody>
            <a:bodyPr wrap="squar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516" name="Google Shape;273;p24">
              <a:extLst>
                <a:ext uri="{FF2B5EF4-FFF2-40B4-BE49-F238E27FC236}">
                  <a16:creationId xmlns:a16="http://schemas.microsoft.com/office/drawing/2014/main" id="{B89351C0-245E-D5B8-1B26-1562D9E52169}"/>
                </a:ext>
              </a:extLst>
            </p:cNvPr>
            <p:cNvSpPr/>
            <p:nvPr/>
          </p:nvSpPr>
          <p:spPr>
            <a:xfrm>
              <a:off x="7284124" y="33777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17" name="テキスト ボックス 516">
              <a:extLst>
                <a:ext uri="{FF2B5EF4-FFF2-40B4-BE49-F238E27FC236}">
                  <a16:creationId xmlns:a16="http://schemas.microsoft.com/office/drawing/2014/main" id="{F2F12D35-948A-B4FF-A86D-24134EA19937}"/>
                </a:ext>
              </a:extLst>
            </p:cNvPr>
            <p:cNvSpPr txBox="1"/>
            <p:nvPr/>
          </p:nvSpPr>
          <p:spPr>
            <a:xfrm>
              <a:off x="7349560" y="3453311"/>
              <a:ext cx="948527" cy="461665"/>
            </a:xfrm>
            <a:prstGeom prst="rect">
              <a:avLst/>
            </a:prstGeom>
            <a:noFill/>
            <a:ln>
              <a:noFill/>
            </a:ln>
          </p:spPr>
          <p:txBody>
            <a:bodyPr wrap="square" rtlCol="0">
              <a:spAutoFit/>
            </a:bodyPr>
            <a:lstStyle/>
            <a:p>
              <a:pPr algn="ctr" defTabSz="1219170">
                <a:buClr>
                  <a:srgbClr val="000000"/>
                </a:buClr>
              </a:pPr>
              <a:r>
                <a:rPr kumimoji="0" lang="ja-JP" altLang="en-US" sz="800" b="1" kern="0">
                  <a:latin typeface="游ゴシック" panose="020B0400000000000000" pitchFamily="50" charset="-128"/>
                  <a:ea typeface="游ゴシック" panose="020B0400000000000000" pitchFamily="50" charset="-128"/>
                  <a:cs typeface="Arial"/>
                  <a:sym typeface="Arial"/>
                </a:rPr>
                <a:t>接触：非保証</a:t>
              </a:r>
              <a:endParaRPr kumimoji="0" lang="en-US" altLang="ja-JP" sz="800" b="1" kern="0">
                <a:latin typeface="游ゴシック" panose="020B0400000000000000" pitchFamily="50" charset="-128"/>
                <a:ea typeface="游ゴシック" panose="020B0400000000000000" pitchFamily="50" charset="-128"/>
                <a:cs typeface="Arial"/>
                <a:sym typeface="Arial"/>
              </a:endParaRPr>
            </a:p>
            <a:p>
              <a:pPr algn="ctr" defTabSz="1219170">
                <a:buClr>
                  <a:srgbClr val="000000"/>
                </a:buClr>
              </a:pPr>
              <a:r>
                <a:rPr kumimoji="0" lang="ja-JP" altLang="en-US" sz="800" b="1" kern="0">
                  <a:latin typeface="游ゴシック" panose="020B0400000000000000" pitchFamily="50" charset="-128"/>
                  <a:ea typeface="游ゴシック" panose="020B0400000000000000" pitchFamily="50" charset="-128"/>
                  <a:cs typeface="Arial"/>
                  <a:sym typeface="Arial"/>
                </a:rPr>
                <a:t>非接触：</a:t>
              </a:r>
              <a:r>
                <a:rPr kumimoji="0" lang="en-US" altLang="ja-JP" sz="800" b="1" kern="0">
                  <a:latin typeface="游ゴシック" panose="020B0400000000000000" pitchFamily="50" charset="-128"/>
                  <a:ea typeface="游ゴシック" panose="020B0400000000000000" pitchFamily="50" charset="-128"/>
                  <a:cs typeface="Arial"/>
                  <a:sym typeface="Arial"/>
                </a:rPr>
                <a:t>100</a:t>
              </a:r>
              <a:r>
                <a:rPr kumimoji="0" lang="ja-JP" altLang="en-US" sz="800" b="1" kern="0">
                  <a:latin typeface="游ゴシック" panose="020B0400000000000000" pitchFamily="50" charset="-128"/>
                  <a:ea typeface="游ゴシック" panose="020B0400000000000000" pitchFamily="50" charset="-128"/>
                  <a:cs typeface="Arial"/>
                  <a:sym typeface="Arial"/>
                </a:rPr>
                <a:t>件～想定</a:t>
              </a:r>
              <a:endParaRPr kumimoji="0" lang="en-US" altLang="ja-JP" sz="800" b="1" kern="0">
                <a:latin typeface="游ゴシック" panose="020B0400000000000000" pitchFamily="50" charset="-128"/>
                <a:ea typeface="游ゴシック" panose="020B0400000000000000" pitchFamily="50" charset="-128"/>
                <a:cs typeface="Arial"/>
                <a:sym typeface="Arial"/>
              </a:endParaRPr>
            </a:p>
          </p:txBody>
        </p:sp>
        <p:sp>
          <p:nvSpPr>
            <p:cNvPr id="512" name="Google Shape;273;p24">
              <a:extLst>
                <a:ext uri="{FF2B5EF4-FFF2-40B4-BE49-F238E27FC236}">
                  <a16:creationId xmlns:a16="http://schemas.microsoft.com/office/drawing/2014/main" id="{7342B776-398B-2192-F87C-63162213E7AC}"/>
                </a:ext>
              </a:extLst>
            </p:cNvPr>
            <p:cNvSpPr/>
            <p:nvPr/>
          </p:nvSpPr>
          <p:spPr>
            <a:xfrm>
              <a:off x="7284124" y="4118658"/>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13" name="テキスト ボックス 512">
              <a:extLst>
                <a:ext uri="{FF2B5EF4-FFF2-40B4-BE49-F238E27FC236}">
                  <a16:creationId xmlns:a16="http://schemas.microsoft.com/office/drawing/2014/main" id="{2974B5C1-9B19-59F9-F294-ED6C4D2FB7C8}"/>
                </a:ext>
              </a:extLst>
            </p:cNvPr>
            <p:cNvSpPr txBox="1"/>
            <p:nvPr/>
          </p:nvSpPr>
          <p:spPr>
            <a:xfrm>
              <a:off x="7340927" y="4250596"/>
              <a:ext cx="996250" cy="253916"/>
            </a:xfrm>
            <a:prstGeom prst="rect">
              <a:avLst/>
            </a:prstGeom>
            <a:solidFill>
              <a:srgbClr val="F2E6DA"/>
            </a:solidFill>
            <a:ln>
              <a:noFill/>
            </a:ln>
          </p:spPr>
          <p:txBody>
            <a:bodyPr wrap="square" rtlCol="0">
              <a:spAutoFit/>
            </a:bodyPr>
            <a:lstStyle/>
            <a:p>
              <a:pPr algn="ctr" defTabSz="1219170">
                <a:buClr>
                  <a:srgbClr val="000000"/>
                </a:buClr>
              </a:pPr>
              <a:r>
                <a:rPr kumimoji="0" lang="en-US" altLang="ja-JP" sz="1050" b="1" kern="0">
                  <a:latin typeface="游ゴシック" panose="020B0400000000000000" pitchFamily="50" charset="-128"/>
                  <a:ea typeface="游ゴシック" panose="020B0400000000000000" pitchFamily="50" charset="-128"/>
                  <a:cs typeface="Arial"/>
                  <a:sym typeface="Arial"/>
                </a:rPr>
                <a:t>200</a:t>
              </a:r>
              <a:r>
                <a:rPr kumimoji="0" lang="ja-JP" altLang="en-US" sz="1050" b="1" kern="0">
                  <a:latin typeface="游ゴシック" panose="020B0400000000000000" pitchFamily="50" charset="-128"/>
                  <a:ea typeface="游ゴシック" panose="020B0400000000000000" pitchFamily="50" charset="-128"/>
                  <a:cs typeface="Arial"/>
                  <a:sym typeface="Arial"/>
                </a:rPr>
                <a:t>件～想定</a:t>
              </a:r>
              <a:endParaRPr kumimoji="0" lang="en-US" altLang="ja-JP" sz="1050" b="1" kern="0">
                <a:latin typeface="游ゴシック" panose="020B0400000000000000" pitchFamily="50" charset="-128"/>
                <a:ea typeface="游ゴシック" panose="020B0400000000000000" pitchFamily="50" charset="-128"/>
                <a:cs typeface="Arial"/>
                <a:sym typeface="Arial"/>
              </a:endParaRPr>
            </a:p>
          </p:txBody>
        </p:sp>
        <p:sp>
          <p:nvSpPr>
            <p:cNvPr id="514" name="Google Shape;273;p24">
              <a:extLst>
                <a:ext uri="{FF2B5EF4-FFF2-40B4-BE49-F238E27FC236}">
                  <a16:creationId xmlns:a16="http://schemas.microsoft.com/office/drawing/2014/main" id="{83F012C1-3CE8-7D16-D832-13658D26ED6F}"/>
                </a:ext>
              </a:extLst>
            </p:cNvPr>
            <p:cNvSpPr/>
            <p:nvPr/>
          </p:nvSpPr>
          <p:spPr>
            <a:xfrm>
              <a:off x="7284124" y="4863543"/>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15" name="テキスト ボックス 514">
              <a:extLst>
                <a:ext uri="{FF2B5EF4-FFF2-40B4-BE49-F238E27FC236}">
                  <a16:creationId xmlns:a16="http://schemas.microsoft.com/office/drawing/2014/main" id="{1B1C481E-572A-7F93-E12E-327D81359BC0}"/>
                </a:ext>
              </a:extLst>
            </p:cNvPr>
            <p:cNvSpPr txBox="1"/>
            <p:nvPr/>
          </p:nvSpPr>
          <p:spPr>
            <a:xfrm>
              <a:off x="7340928" y="4995481"/>
              <a:ext cx="996248" cy="253916"/>
            </a:xfrm>
            <a:prstGeom prst="rect">
              <a:avLst/>
            </a:prstGeom>
            <a:solidFill>
              <a:srgbClr val="F2E6DA"/>
            </a:solidFill>
            <a:ln>
              <a:noFill/>
            </a:ln>
          </p:spPr>
          <p:txBody>
            <a:bodyPr wrap="square" rtlCol="0">
              <a:spAutoFit/>
            </a:bodyPr>
            <a:lstStyle/>
            <a:p>
              <a:pPr algn="ctr" defTabSz="1219170">
                <a:buClr>
                  <a:srgbClr val="000000"/>
                </a:buClr>
              </a:pPr>
              <a:r>
                <a:rPr kumimoji="0" lang="en-US" altLang="ja-JP" sz="1050" b="1" kern="0">
                  <a:latin typeface="游ゴシック" panose="020B0400000000000000" pitchFamily="50" charset="-128"/>
                  <a:ea typeface="游ゴシック" panose="020B0400000000000000" pitchFamily="50" charset="-128"/>
                  <a:cs typeface="Arial"/>
                  <a:sym typeface="Arial"/>
                </a:rPr>
                <a:t>200</a:t>
              </a:r>
              <a:r>
                <a:rPr kumimoji="0" lang="ja-JP" altLang="en-US" sz="1050" b="1" kern="0">
                  <a:latin typeface="游ゴシック" panose="020B0400000000000000" pitchFamily="50" charset="-128"/>
                  <a:ea typeface="游ゴシック" panose="020B0400000000000000" pitchFamily="50" charset="-128"/>
                  <a:cs typeface="Arial"/>
                  <a:sym typeface="Arial"/>
                </a:rPr>
                <a:t>件～想定</a:t>
              </a:r>
              <a:endParaRPr kumimoji="0" lang="en-US" altLang="ja-JP" sz="1050" b="1" kern="0">
                <a:latin typeface="游ゴシック" panose="020B0400000000000000" pitchFamily="50" charset="-128"/>
                <a:ea typeface="游ゴシック" panose="020B0400000000000000" pitchFamily="50" charset="-128"/>
                <a:cs typeface="Arial"/>
                <a:sym typeface="Arial"/>
              </a:endParaRPr>
            </a:p>
          </p:txBody>
        </p:sp>
        <p:sp>
          <p:nvSpPr>
            <p:cNvPr id="483" name="Google Shape;273;p24">
              <a:extLst>
                <a:ext uri="{FF2B5EF4-FFF2-40B4-BE49-F238E27FC236}">
                  <a16:creationId xmlns:a16="http://schemas.microsoft.com/office/drawing/2014/main" id="{12DE5EC4-F464-AE7E-B271-4A7AEF5531FF}"/>
                </a:ext>
              </a:extLst>
            </p:cNvPr>
            <p:cNvSpPr/>
            <p:nvPr/>
          </p:nvSpPr>
          <p:spPr>
            <a:xfrm>
              <a:off x="7292756" y="55953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87" name="テキスト ボックス 486">
              <a:extLst>
                <a:ext uri="{FF2B5EF4-FFF2-40B4-BE49-F238E27FC236}">
                  <a16:creationId xmlns:a16="http://schemas.microsoft.com/office/drawing/2014/main" id="{F1FF8E04-DDC4-35B9-FE40-A3376E9B2FC6}"/>
                </a:ext>
              </a:extLst>
            </p:cNvPr>
            <p:cNvSpPr txBox="1"/>
            <p:nvPr/>
          </p:nvSpPr>
          <p:spPr>
            <a:xfrm>
              <a:off x="7349559" y="5634055"/>
              <a:ext cx="996248" cy="461665"/>
            </a:xfrm>
            <a:prstGeom prst="rect">
              <a:avLst/>
            </a:prstGeom>
            <a:noFill/>
            <a:ln>
              <a:noFill/>
            </a:ln>
          </p:spPr>
          <p:txBody>
            <a:bodyPr wrap="square" rtlCol="0">
              <a:spAutoFit/>
            </a:bodyPr>
            <a:lstStyle/>
            <a:p>
              <a:pPr algn="ctr" defTabSz="1219170">
                <a:buClr>
                  <a:srgbClr val="000000"/>
                </a:buClr>
              </a:pPr>
              <a:r>
                <a:rPr kumimoji="0" lang="ja-JP" altLang="en-US" sz="800" b="1" kern="0">
                  <a:latin typeface="游ゴシック" panose="020B0400000000000000" pitchFamily="50" charset="-128"/>
                  <a:ea typeface="游ゴシック" panose="020B0400000000000000" pitchFamily="50" charset="-128"/>
                  <a:cs typeface="Arial"/>
                  <a:sym typeface="Arial"/>
                </a:rPr>
                <a:t>接触：</a:t>
              </a:r>
              <a:r>
                <a:rPr kumimoji="0" lang="en-US" altLang="ja-JP" sz="800" b="1" kern="0">
                  <a:latin typeface="游ゴシック" panose="020B0400000000000000" pitchFamily="50" charset="-128"/>
                  <a:ea typeface="游ゴシック" panose="020B0400000000000000" pitchFamily="50" charset="-128"/>
                  <a:cs typeface="Arial"/>
                  <a:sym typeface="Arial"/>
                </a:rPr>
                <a:t>100</a:t>
              </a:r>
              <a:r>
                <a:rPr kumimoji="0" lang="ja-JP" altLang="en-US" sz="800" b="1" kern="0">
                  <a:latin typeface="游ゴシック" panose="020B0400000000000000" pitchFamily="50" charset="-128"/>
                  <a:ea typeface="游ゴシック" panose="020B0400000000000000" pitchFamily="50" charset="-128"/>
                  <a:cs typeface="Arial"/>
                  <a:sym typeface="Arial"/>
                </a:rPr>
                <a:t>件～</a:t>
              </a:r>
            </a:p>
            <a:p>
              <a:pPr algn="ctr" defTabSz="1219170">
                <a:buClr>
                  <a:srgbClr val="000000"/>
                </a:buClr>
              </a:pPr>
              <a:r>
                <a:rPr kumimoji="0" lang="ja-JP" altLang="en-US" sz="800" b="1" kern="0">
                  <a:latin typeface="游ゴシック" panose="020B0400000000000000" pitchFamily="50" charset="-128"/>
                  <a:ea typeface="游ゴシック" panose="020B0400000000000000" pitchFamily="50" charset="-128"/>
                  <a:cs typeface="Arial"/>
                  <a:sym typeface="Arial"/>
                </a:rPr>
                <a:t>非接触：</a:t>
              </a:r>
              <a:r>
                <a:rPr kumimoji="0" lang="en-US" altLang="ja-JP" sz="800" b="1" kern="0">
                  <a:latin typeface="游ゴシック" panose="020B0400000000000000" pitchFamily="50" charset="-128"/>
                  <a:ea typeface="游ゴシック" panose="020B0400000000000000" pitchFamily="50" charset="-128"/>
                  <a:cs typeface="Arial"/>
                  <a:sym typeface="Arial"/>
                </a:rPr>
                <a:t>100</a:t>
              </a:r>
              <a:r>
                <a:rPr kumimoji="0" lang="ja-JP" altLang="en-US" sz="800" b="1" kern="0">
                  <a:latin typeface="游ゴシック" panose="020B0400000000000000" pitchFamily="50" charset="-128"/>
                  <a:ea typeface="游ゴシック" panose="020B0400000000000000" pitchFamily="50" charset="-128"/>
                  <a:cs typeface="Arial"/>
                  <a:sym typeface="Arial"/>
                </a:rPr>
                <a:t>件～</a:t>
              </a:r>
              <a:r>
                <a:rPr kumimoji="0" lang="en-US" altLang="ja-JP" sz="800" b="1" kern="0">
                  <a:latin typeface="游ゴシック" panose="020B0400000000000000" pitchFamily="50" charset="-128"/>
                  <a:ea typeface="游ゴシック" panose="020B0400000000000000" pitchFamily="50" charset="-128"/>
                  <a:cs typeface="Arial"/>
                  <a:sym typeface="Arial"/>
                </a:rPr>
                <a:t>※</a:t>
              </a:r>
              <a:r>
                <a:rPr kumimoji="0" lang="ja-JP" altLang="en-US" sz="800" b="1" kern="0">
                  <a:latin typeface="游ゴシック" panose="020B0400000000000000" pitchFamily="50" charset="-128"/>
                  <a:ea typeface="游ゴシック" panose="020B0400000000000000" pitchFamily="50" charset="-128"/>
                  <a:cs typeface="Arial"/>
                  <a:sym typeface="Arial"/>
                </a:rPr>
                <a:t>要見積</a:t>
              </a:r>
            </a:p>
          </p:txBody>
        </p:sp>
        <p:sp>
          <p:nvSpPr>
            <p:cNvPr id="561" name="Google Shape;442;p31">
              <a:extLst>
                <a:ext uri="{FF2B5EF4-FFF2-40B4-BE49-F238E27FC236}">
                  <a16:creationId xmlns:a16="http://schemas.microsoft.com/office/drawing/2014/main" id="{E8452825-3402-1C10-84E4-7AF37F80F8AE}"/>
                </a:ext>
              </a:extLst>
            </p:cNvPr>
            <p:cNvSpPr/>
            <p:nvPr/>
          </p:nvSpPr>
          <p:spPr>
            <a:xfrm>
              <a:off x="7284122" y="1964001"/>
              <a:ext cx="2337154" cy="269643"/>
            </a:xfrm>
            <a:prstGeom prst="homePlate">
              <a:avLst>
                <a:gd name="adj" fmla="val 0"/>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アンケートへの集客</a:t>
              </a:r>
            </a:p>
          </p:txBody>
        </p:sp>
      </p:grpSp>
      <p:sp>
        <p:nvSpPr>
          <p:cNvPr id="562" name="Google Shape;442;p31">
            <a:extLst>
              <a:ext uri="{FF2B5EF4-FFF2-40B4-BE49-F238E27FC236}">
                <a16:creationId xmlns:a16="http://schemas.microsoft.com/office/drawing/2014/main" id="{8B0972CE-A260-D536-ED90-3C3A722C46EF}"/>
              </a:ext>
            </a:extLst>
          </p:cNvPr>
          <p:cNvSpPr/>
          <p:nvPr/>
        </p:nvSpPr>
        <p:spPr>
          <a:xfrm>
            <a:off x="4080717" y="1964001"/>
            <a:ext cx="1118486" cy="269643"/>
          </a:xfrm>
          <a:prstGeom prst="homePlate">
            <a:avLst>
              <a:gd name="adj" fmla="val 0"/>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フォーム作成</a:t>
            </a:r>
            <a:endParaRPr kumimoji="0" lang="en-US" altLang="ja-JP" sz="11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564" name="Google Shape;442;p31">
            <a:extLst>
              <a:ext uri="{FF2B5EF4-FFF2-40B4-BE49-F238E27FC236}">
                <a16:creationId xmlns:a16="http://schemas.microsoft.com/office/drawing/2014/main" id="{79645AA4-5BFA-93DE-D779-4AB08A24FB69}"/>
              </a:ext>
            </a:extLst>
          </p:cNvPr>
          <p:cNvSpPr/>
          <p:nvPr/>
        </p:nvSpPr>
        <p:spPr>
          <a:xfrm>
            <a:off x="9733277" y="1964001"/>
            <a:ext cx="1101225" cy="269643"/>
          </a:xfrm>
          <a:prstGeom prst="homePlate">
            <a:avLst>
              <a:gd name="adj" fmla="val 0"/>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閲読行動分析</a:t>
            </a:r>
          </a:p>
        </p:txBody>
      </p:sp>
      <p:sp>
        <p:nvSpPr>
          <p:cNvPr id="6" name="Google Shape;516;p32">
            <a:extLst>
              <a:ext uri="{FF2B5EF4-FFF2-40B4-BE49-F238E27FC236}">
                <a16:creationId xmlns:a16="http://schemas.microsoft.com/office/drawing/2014/main" id="{03D9EED4-48C0-21D6-5728-D105C0F37AA4}"/>
              </a:ext>
            </a:extLst>
          </p:cNvPr>
          <p:cNvSpPr txBox="1"/>
          <p:nvPr/>
        </p:nvSpPr>
        <p:spPr>
          <a:xfrm>
            <a:off x="10768234" y="2181430"/>
            <a:ext cx="1420649"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回答データから</a:t>
            </a:r>
            <a:endParaRPr kumimoji="0" lang="en-US" altLang="ja-JP" sz="900" b="1" kern="0">
              <a:latin typeface="游ゴシック" panose="020B0400000000000000" pitchFamily="50" charset="-128"/>
              <a:ea typeface="游ゴシック" panose="020B0400000000000000" pitchFamily="50" charset="-128"/>
              <a:cs typeface="Arial"/>
              <a:sym typeface="Arial"/>
            </a:endParaRPr>
          </a:p>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セグメント作成</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sp>
        <p:nvSpPr>
          <p:cNvPr id="7" name="Google Shape;273;p24">
            <a:extLst>
              <a:ext uri="{FF2B5EF4-FFF2-40B4-BE49-F238E27FC236}">
                <a16:creationId xmlns:a16="http://schemas.microsoft.com/office/drawing/2014/main" id="{6365B040-5644-DF59-E251-E47BD53C87D8}"/>
              </a:ext>
            </a:extLst>
          </p:cNvPr>
          <p:cNvSpPr/>
          <p:nvPr/>
        </p:nvSpPr>
        <p:spPr>
          <a:xfrm>
            <a:off x="10923632" y="2674962"/>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8" name="テキスト ボックス 7">
            <a:extLst>
              <a:ext uri="{FF2B5EF4-FFF2-40B4-BE49-F238E27FC236}">
                <a16:creationId xmlns:a16="http://schemas.microsoft.com/office/drawing/2014/main" id="{B8462973-C300-F251-916E-4A23A455CF68}"/>
              </a:ext>
            </a:extLst>
          </p:cNvPr>
          <p:cNvSpPr txBox="1"/>
          <p:nvPr/>
        </p:nvSpPr>
        <p:spPr>
          <a:xfrm>
            <a:off x="11322347" y="2781284"/>
            <a:ext cx="312423" cy="276999"/>
          </a:xfrm>
          <a:prstGeom prst="rect">
            <a:avLst/>
          </a:prstGeom>
          <a:noFill/>
          <a:ln>
            <a:noFill/>
          </a:ln>
        </p:spPr>
        <p:txBody>
          <a:bodyPr wrap="non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9" name="Google Shape;273;p24">
            <a:extLst>
              <a:ext uri="{FF2B5EF4-FFF2-40B4-BE49-F238E27FC236}">
                <a16:creationId xmlns:a16="http://schemas.microsoft.com/office/drawing/2014/main" id="{FE9B284C-CA2C-0409-44A5-FF4165BE10F4}"/>
              </a:ext>
            </a:extLst>
          </p:cNvPr>
          <p:cNvSpPr/>
          <p:nvPr/>
        </p:nvSpPr>
        <p:spPr>
          <a:xfrm>
            <a:off x="10923632" y="3377767"/>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10" name="テキスト ボックス 9">
            <a:extLst>
              <a:ext uri="{FF2B5EF4-FFF2-40B4-BE49-F238E27FC236}">
                <a16:creationId xmlns:a16="http://schemas.microsoft.com/office/drawing/2014/main" id="{86875089-2033-044E-AD98-A40D8258E9E9}"/>
              </a:ext>
            </a:extLst>
          </p:cNvPr>
          <p:cNvSpPr txBox="1"/>
          <p:nvPr/>
        </p:nvSpPr>
        <p:spPr>
          <a:xfrm>
            <a:off x="11211943" y="3484089"/>
            <a:ext cx="533230" cy="276999"/>
          </a:xfrm>
          <a:prstGeom prst="rect">
            <a:avLst/>
          </a:prstGeom>
          <a:noFill/>
          <a:ln>
            <a:noFill/>
          </a:ln>
        </p:spPr>
        <p:txBody>
          <a:bodyPr wrap="squar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11" name="Google Shape;273;p24">
            <a:extLst>
              <a:ext uri="{FF2B5EF4-FFF2-40B4-BE49-F238E27FC236}">
                <a16:creationId xmlns:a16="http://schemas.microsoft.com/office/drawing/2014/main" id="{C2864511-463E-691E-BBAA-EAB1D4A065D5}"/>
              </a:ext>
            </a:extLst>
          </p:cNvPr>
          <p:cNvSpPr/>
          <p:nvPr/>
        </p:nvSpPr>
        <p:spPr>
          <a:xfrm>
            <a:off x="10923632" y="4118658"/>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12" name="テキスト ボックス 11">
            <a:extLst>
              <a:ext uri="{FF2B5EF4-FFF2-40B4-BE49-F238E27FC236}">
                <a16:creationId xmlns:a16="http://schemas.microsoft.com/office/drawing/2014/main" id="{EB339781-AC80-8E19-18E6-B227585A9D78}"/>
              </a:ext>
            </a:extLst>
          </p:cNvPr>
          <p:cNvSpPr txBox="1"/>
          <p:nvPr/>
        </p:nvSpPr>
        <p:spPr>
          <a:xfrm>
            <a:off x="11309281" y="4224980"/>
            <a:ext cx="338554" cy="276999"/>
          </a:xfrm>
          <a:prstGeom prst="rect">
            <a:avLst/>
          </a:prstGeom>
          <a:noFill/>
          <a:ln>
            <a:noFill/>
          </a:ln>
        </p:spPr>
        <p:txBody>
          <a:bodyPr wrap="non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〇</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13" name="Google Shape;273;p24">
            <a:extLst>
              <a:ext uri="{FF2B5EF4-FFF2-40B4-BE49-F238E27FC236}">
                <a16:creationId xmlns:a16="http://schemas.microsoft.com/office/drawing/2014/main" id="{78D37228-2264-E88A-4079-1CB7E77FCD73}"/>
              </a:ext>
            </a:extLst>
          </p:cNvPr>
          <p:cNvSpPr/>
          <p:nvPr/>
        </p:nvSpPr>
        <p:spPr>
          <a:xfrm>
            <a:off x="10923632" y="4863543"/>
            <a:ext cx="1109853" cy="520420"/>
          </a:xfrm>
          <a:prstGeom prst="rect">
            <a:avLst/>
          </a:prstGeom>
          <a:noFill/>
          <a:ln>
            <a:solidFill>
              <a:schemeClr val="bg1">
                <a:lumMod val="85000"/>
              </a:schemeClr>
            </a:solid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14" name="テキスト ボックス 13">
            <a:extLst>
              <a:ext uri="{FF2B5EF4-FFF2-40B4-BE49-F238E27FC236}">
                <a16:creationId xmlns:a16="http://schemas.microsoft.com/office/drawing/2014/main" id="{1BC84FF9-6B0D-896C-195E-4ADAD5903F35}"/>
              </a:ext>
            </a:extLst>
          </p:cNvPr>
          <p:cNvSpPr txBox="1"/>
          <p:nvPr/>
        </p:nvSpPr>
        <p:spPr>
          <a:xfrm>
            <a:off x="11344915" y="4969865"/>
            <a:ext cx="267286" cy="276999"/>
          </a:xfrm>
          <a:prstGeom prst="rect">
            <a:avLst/>
          </a:prstGeom>
          <a:noFill/>
          <a:ln>
            <a:noFill/>
          </a:ln>
        </p:spPr>
        <p:txBody>
          <a:bodyPr wrap="square" rtlCol="0">
            <a:spAutoFit/>
          </a:bodyPr>
          <a:lstStyle/>
          <a:p>
            <a:pPr algn="ctr" defTabSz="1219170">
              <a:buClr>
                <a:srgbClr val="000000"/>
              </a:buClr>
            </a:pPr>
            <a:r>
              <a:rPr kumimoji="0" lang="en-US" altLang="ja-JP" sz="1200" b="1" kern="0">
                <a:latin typeface="游ゴシック" panose="020B0400000000000000" pitchFamily="50" charset="-128"/>
                <a:ea typeface="游ゴシック" panose="020B0400000000000000" pitchFamily="50" charset="-128"/>
                <a:cs typeface="Arial"/>
                <a:sym typeface="Arial"/>
              </a:rPr>
              <a:t>×</a:t>
            </a:r>
          </a:p>
        </p:txBody>
      </p:sp>
      <p:sp>
        <p:nvSpPr>
          <p:cNvPr id="15" name="Google Shape;273;p24">
            <a:extLst>
              <a:ext uri="{FF2B5EF4-FFF2-40B4-BE49-F238E27FC236}">
                <a16:creationId xmlns:a16="http://schemas.microsoft.com/office/drawing/2014/main" id="{19ADDEFA-E268-45E8-3209-4D84CB783D2A}"/>
              </a:ext>
            </a:extLst>
          </p:cNvPr>
          <p:cNvSpPr/>
          <p:nvPr/>
        </p:nvSpPr>
        <p:spPr>
          <a:xfrm>
            <a:off x="10923632" y="5595367"/>
            <a:ext cx="1109853" cy="520420"/>
          </a:xfrm>
          <a:prstGeom prst="rect">
            <a:avLst/>
          </a:prstGeom>
          <a:noFill/>
          <a:ln>
            <a:solidFill>
              <a:schemeClr val="bg1">
                <a:lumMod val="85000"/>
              </a:schemeClr>
            </a:solid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17" name="テキスト ボックス 16">
            <a:extLst>
              <a:ext uri="{FF2B5EF4-FFF2-40B4-BE49-F238E27FC236}">
                <a16:creationId xmlns:a16="http://schemas.microsoft.com/office/drawing/2014/main" id="{CF042C51-39E1-70A5-100E-87C04BDD5DD7}"/>
              </a:ext>
            </a:extLst>
          </p:cNvPr>
          <p:cNvSpPr txBox="1"/>
          <p:nvPr/>
        </p:nvSpPr>
        <p:spPr>
          <a:xfrm>
            <a:off x="11344915" y="5701689"/>
            <a:ext cx="267286" cy="276999"/>
          </a:xfrm>
          <a:prstGeom prst="rect">
            <a:avLst/>
          </a:prstGeom>
          <a:noFill/>
          <a:ln>
            <a:noFill/>
          </a:ln>
        </p:spPr>
        <p:txBody>
          <a:bodyPr wrap="square" rtlCol="0">
            <a:spAutoFit/>
          </a:bodyPr>
          <a:lstStyle/>
          <a:p>
            <a:pPr algn="ctr" defTabSz="1219170">
              <a:buClr>
                <a:srgbClr val="000000"/>
              </a:buClr>
            </a:pPr>
            <a:r>
              <a:rPr kumimoji="0" lang="en-US" altLang="ja-JP" sz="1200" b="1" kern="0">
                <a:latin typeface="游ゴシック" panose="020B0400000000000000" pitchFamily="50" charset="-128"/>
                <a:ea typeface="游ゴシック" panose="020B0400000000000000" pitchFamily="50" charset="-128"/>
                <a:cs typeface="Arial"/>
                <a:sym typeface="Arial"/>
              </a:rPr>
              <a:t>×</a:t>
            </a:r>
          </a:p>
        </p:txBody>
      </p:sp>
      <p:sp>
        <p:nvSpPr>
          <p:cNvPr id="18" name="Google Shape;442;p31">
            <a:extLst>
              <a:ext uri="{FF2B5EF4-FFF2-40B4-BE49-F238E27FC236}">
                <a16:creationId xmlns:a16="http://schemas.microsoft.com/office/drawing/2014/main" id="{61EA1DA1-506A-72D9-AAF1-2A57E4F99D09}"/>
              </a:ext>
            </a:extLst>
          </p:cNvPr>
          <p:cNvSpPr/>
          <p:nvPr/>
        </p:nvSpPr>
        <p:spPr>
          <a:xfrm>
            <a:off x="10927946" y="1964001"/>
            <a:ext cx="1101225" cy="269643"/>
          </a:xfrm>
          <a:prstGeom prst="homePlate">
            <a:avLst>
              <a:gd name="adj" fmla="val 0"/>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セグメント化</a:t>
            </a:r>
          </a:p>
        </p:txBody>
      </p:sp>
      <p:sp>
        <p:nvSpPr>
          <p:cNvPr id="497" name="Google Shape;208;p2">
            <a:extLst>
              <a:ext uri="{FF2B5EF4-FFF2-40B4-BE49-F238E27FC236}">
                <a16:creationId xmlns:a16="http://schemas.microsoft.com/office/drawing/2014/main" id="{507FC7F5-911F-9091-FC2B-064C4897FE69}"/>
              </a:ext>
            </a:extLst>
          </p:cNvPr>
          <p:cNvSpPr txBox="1"/>
          <p:nvPr/>
        </p:nvSpPr>
        <p:spPr>
          <a:xfrm>
            <a:off x="4080717" y="6170140"/>
            <a:ext cx="5905066" cy="650682"/>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簡易サーベイセグメントについてはターゲティングメニューの資料をご覧ください。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追加実施をご希望の場合は担当者までご相談ください。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914377">
              <a:buClr>
                <a:srgbClr val="000000"/>
              </a:buClr>
              <a:buSzPts val="9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　実施概要に応じて追加施策の実施可否確認とお見積もりをいたします。</a:t>
            </a:r>
            <a:endParaRPr kumimoji="0"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531" name="正方形/長方形 530">
            <a:extLst>
              <a:ext uri="{FF2B5EF4-FFF2-40B4-BE49-F238E27FC236}">
                <a16:creationId xmlns:a16="http://schemas.microsoft.com/office/drawing/2014/main" id="{BC6077DA-16DE-05D2-B5A4-F0646B592CC4}"/>
              </a:ext>
            </a:extLst>
          </p:cNvPr>
          <p:cNvSpPr/>
          <p:nvPr/>
        </p:nvSpPr>
        <p:spPr>
          <a:xfrm>
            <a:off x="161054" y="2674962"/>
            <a:ext cx="1526897" cy="520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400" kern="0">
              <a:solidFill>
                <a:schemeClr val="tx1"/>
              </a:solidFill>
              <a:latin typeface="游ゴシック" panose="020F0502020204030204"/>
              <a:ea typeface="游ゴシック" panose="020B0400000000000000" pitchFamily="50" charset="-128"/>
              <a:sym typeface="Arial"/>
            </a:endParaRPr>
          </a:p>
        </p:txBody>
      </p:sp>
      <p:sp>
        <p:nvSpPr>
          <p:cNvPr id="532" name="テキスト ボックス 531">
            <a:extLst>
              <a:ext uri="{FF2B5EF4-FFF2-40B4-BE49-F238E27FC236}">
                <a16:creationId xmlns:a16="http://schemas.microsoft.com/office/drawing/2014/main" id="{3BF2DEF9-7DC3-512A-EDB4-15BF70F7C311}"/>
              </a:ext>
            </a:extLst>
          </p:cNvPr>
          <p:cNvSpPr txBox="1"/>
          <p:nvPr/>
        </p:nvSpPr>
        <p:spPr>
          <a:xfrm>
            <a:off x="102027" y="2627416"/>
            <a:ext cx="1644950" cy="553957"/>
          </a:xfrm>
          <a:prstGeom prst="rect">
            <a:avLst/>
          </a:prstGeom>
          <a:noFill/>
          <a:ln>
            <a:noFill/>
          </a:ln>
        </p:spPr>
        <p:txBody>
          <a:bodyPr spcFirstLastPara="1" wrap="square" lIns="121900" tIns="121900" rIns="121900" bIns="121900" rtlCol="0" anchor="t" anchorCtr="0">
            <a:spAutoFit/>
          </a:bodyPr>
          <a:lstStyle/>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タイアップ</a:t>
            </a:r>
            <a:endParaRPr lang="en-US" altLang="ja-JP" sz="1000" b="1" kern="0">
              <a:latin typeface="游ゴシック" panose="020B0400000000000000" pitchFamily="50" charset="-128"/>
              <a:ea typeface="游ゴシック" panose="020B0400000000000000" pitchFamily="50" charset="-128"/>
              <a:cs typeface="Arial"/>
              <a:sym typeface="Arial"/>
            </a:endParaRPr>
          </a:p>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記事下アンケート</a:t>
            </a:r>
          </a:p>
        </p:txBody>
      </p:sp>
      <p:sp>
        <p:nvSpPr>
          <p:cNvPr id="534" name="正方形/長方形 533">
            <a:extLst>
              <a:ext uri="{FF2B5EF4-FFF2-40B4-BE49-F238E27FC236}">
                <a16:creationId xmlns:a16="http://schemas.microsoft.com/office/drawing/2014/main" id="{38E8675B-CAF6-BB2B-F6BD-D1CF2C25F85B}"/>
              </a:ext>
            </a:extLst>
          </p:cNvPr>
          <p:cNvSpPr/>
          <p:nvPr/>
        </p:nvSpPr>
        <p:spPr>
          <a:xfrm>
            <a:off x="161054" y="3377767"/>
            <a:ext cx="1526897" cy="520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400" kern="0">
              <a:solidFill>
                <a:schemeClr val="tx1"/>
              </a:solidFill>
              <a:latin typeface="游ゴシック" panose="020F0502020204030204"/>
              <a:ea typeface="游ゴシック" panose="020B0400000000000000" pitchFamily="50" charset="-128"/>
              <a:sym typeface="Arial"/>
            </a:endParaRPr>
          </a:p>
        </p:txBody>
      </p:sp>
      <p:sp>
        <p:nvSpPr>
          <p:cNvPr id="535" name="テキスト ボックス 534">
            <a:extLst>
              <a:ext uri="{FF2B5EF4-FFF2-40B4-BE49-F238E27FC236}">
                <a16:creationId xmlns:a16="http://schemas.microsoft.com/office/drawing/2014/main" id="{A0A6C0AA-FBAC-DAA6-801D-B35E4C43EA82}"/>
              </a:ext>
            </a:extLst>
          </p:cNvPr>
          <p:cNvSpPr txBox="1"/>
          <p:nvPr/>
        </p:nvSpPr>
        <p:spPr>
          <a:xfrm>
            <a:off x="102027" y="3330221"/>
            <a:ext cx="1644950" cy="553957"/>
          </a:xfrm>
          <a:prstGeom prst="rect">
            <a:avLst/>
          </a:prstGeom>
          <a:noFill/>
          <a:ln>
            <a:noFill/>
          </a:ln>
        </p:spPr>
        <p:txBody>
          <a:bodyPr spcFirstLastPara="1" wrap="square" lIns="121900" tIns="121900" rIns="121900" bIns="121900" rtlCol="0" anchor="t" anchorCtr="0">
            <a:spAutoFit/>
          </a:bodyPr>
          <a:lstStyle/>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タイアップ広告</a:t>
            </a:r>
          </a:p>
          <a:p>
            <a:pPr algn="ctr" defTabSz="1219170">
              <a:buClr>
                <a:srgbClr val="000000"/>
              </a:buClr>
            </a:pPr>
            <a:r>
              <a:rPr lang="en-US" altLang="ja-JP" sz="1000" b="1" kern="0">
                <a:latin typeface="游ゴシック" panose="020B0400000000000000" pitchFamily="50" charset="-128"/>
                <a:ea typeface="游ゴシック" panose="020B0400000000000000" pitchFamily="50" charset="-128"/>
                <a:cs typeface="Arial"/>
                <a:sym typeface="Arial"/>
              </a:rPr>
              <a:t>BLS</a:t>
            </a:r>
            <a:r>
              <a:rPr lang="ja-JP" altLang="en-US" sz="1000" b="1" kern="0">
                <a:latin typeface="游ゴシック" panose="020B0400000000000000" pitchFamily="50" charset="-128"/>
                <a:ea typeface="游ゴシック" panose="020B0400000000000000" pitchFamily="50" charset="-128"/>
                <a:cs typeface="Arial"/>
                <a:sym typeface="Arial"/>
              </a:rPr>
              <a:t>（簡易調査）</a:t>
            </a:r>
            <a:endParaRPr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536" name="正方形/長方形 535">
            <a:extLst>
              <a:ext uri="{FF2B5EF4-FFF2-40B4-BE49-F238E27FC236}">
                <a16:creationId xmlns:a16="http://schemas.microsoft.com/office/drawing/2014/main" id="{20A1D412-89B3-A3CF-007B-8530FADEB33C}"/>
              </a:ext>
            </a:extLst>
          </p:cNvPr>
          <p:cNvSpPr/>
          <p:nvPr/>
        </p:nvSpPr>
        <p:spPr>
          <a:xfrm>
            <a:off x="161054" y="4118658"/>
            <a:ext cx="1526897" cy="520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400" kern="0">
              <a:solidFill>
                <a:schemeClr val="tx1"/>
              </a:solidFill>
              <a:latin typeface="游ゴシック" panose="020F0502020204030204"/>
              <a:ea typeface="游ゴシック" panose="020B0400000000000000" pitchFamily="50" charset="-128"/>
              <a:sym typeface="Arial"/>
            </a:endParaRPr>
          </a:p>
        </p:txBody>
      </p:sp>
      <p:sp>
        <p:nvSpPr>
          <p:cNvPr id="537" name="テキスト ボックス 536">
            <a:extLst>
              <a:ext uri="{FF2B5EF4-FFF2-40B4-BE49-F238E27FC236}">
                <a16:creationId xmlns:a16="http://schemas.microsoft.com/office/drawing/2014/main" id="{F92D67FD-9344-11FD-0CC4-97A352F47F94}"/>
              </a:ext>
            </a:extLst>
          </p:cNvPr>
          <p:cNvSpPr txBox="1"/>
          <p:nvPr/>
        </p:nvSpPr>
        <p:spPr>
          <a:xfrm>
            <a:off x="102027" y="4071112"/>
            <a:ext cx="1644950" cy="553957"/>
          </a:xfrm>
          <a:prstGeom prst="rect">
            <a:avLst/>
          </a:prstGeom>
          <a:noFill/>
          <a:ln>
            <a:noFill/>
          </a:ln>
        </p:spPr>
        <p:txBody>
          <a:bodyPr spcFirstLastPara="1" wrap="square" lIns="121900" tIns="121900" rIns="121900" bIns="121900" rtlCol="0" anchor="t" anchorCtr="0">
            <a:spAutoFit/>
          </a:bodyPr>
          <a:lstStyle/>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簡易サーベイ</a:t>
            </a:r>
          </a:p>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セグメント</a:t>
            </a:r>
          </a:p>
        </p:txBody>
      </p:sp>
      <p:sp>
        <p:nvSpPr>
          <p:cNvPr id="538" name="正方形/長方形 537">
            <a:extLst>
              <a:ext uri="{FF2B5EF4-FFF2-40B4-BE49-F238E27FC236}">
                <a16:creationId xmlns:a16="http://schemas.microsoft.com/office/drawing/2014/main" id="{D84F0B18-A888-9BEB-7ED5-F570FFDC6719}"/>
              </a:ext>
            </a:extLst>
          </p:cNvPr>
          <p:cNvSpPr/>
          <p:nvPr/>
        </p:nvSpPr>
        <p:spPr>
          <a:xfrm>
            <a:off x="161054" y="4863543"/>
            <a:ext cx="1526897" cy="520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400" kern="0">
              <a:solidFill>
                <a:schemeClr val="tx1"/>
              </a:solidFill>
              <a:latin typeface="游ゴシック" panose="020F0502020204030204"/>
              <a:ea typeface="游ゴシック" panose="020B0400000000000000" pitchFamily="50" charset="-128"/>
              <a:sym typeface="Arial"/>
            </a:endParaRPr>
          </a:p>
        </p:txBody>
      </p:sp>
      <p:sp>
        <p:nvSpPr>
          <p:cNvPr id="539" name="テキスト ボックス 538">
            <a:extLst>
              <a:ext uri="{FF2B5EF4-FFF2-40B4-BE49-F238E27FC236}">
                <a16:creationId xmlns:a16="http://schemas.microsoft.com/office/drawing/2014/main" id="{E4D0DC5A-E930-B261-0B2A-74F17DE0D58F}"/>
              </a:ext>
            </a:extLst>
          </p:cNvPr>
          <p:cNvSpPr txBox="1"/>
          <p:nvPr/>
        </p:nvSpPr>
        <p:spPr>
          <a:xfrm>
            <a:off x="102027" y="4815997"/>
            <a:ext cx="1644950" cy="553957"/>
          </a:xfrm>
          <a:prstGeom prst="rect">
            <a:avLst/>
          </a:prstGeom>
          <a:noFill/>
          <a:ln>
            <a:noFill/>
          </a:ln>
        </p:spPr>
        <p:txBody>
          <a:bodyPr spcFirstLastPara="1" wrap="square" lIns="121900" tIns="121900" rIns="121900" bIns="121900" rtlCol="0" anchor="t" anchorCtr="0">
            <a:spAutoFit/>
          </a:bodyPr>
          <a:lstStyle/>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コンテンツ開発</a:t>
            </a:r>
          </a:p>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アンケート</a:t>
            </a:r>
          </a:p>
        </p:txBody>
      </p:sp>
      <p:sp>
        <p:nvSpPr>
          <p:cNvPr id="540" name="正方形/長方形 539">
            <a:extLst>
              <a:ext uri="{FF2B5EF4-FFF2-40B4-BE49-F238E27FC236}">
                <a16:creationId xmlns:a16="http://schemas.microsoft.com/office/drawing/2014/main" id="{CFBC11DE-B8FA-5DF0-5896-3602E6D10AA6}"/>
              </a:ext>
            </a:extLst>
          </p:cNvPr>
          <p:cNvSpPr/>
          <p:nvPr/>
        </p:nvSpPr>
        <p:spPr>
          <a:xfrm>
            <a:off x="161054" y="5595367"/>
            <a:ext cx="1526897" cy="520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400" kern="0">
              <a:solidFill>
                <a:schemeClr val="tx1"/>
              </a:solidFill>
              <a:latin typeface="游ゴシック" panose="020F0502020204030204"/>
              <a:ea typeface="游ゴシック" panose="020B0400000000000000" pitchFamily="50" charset="-128"/>
              <a:sym typeface="Arial"/>
            </a:endParaRPr>
          </a:p>
        </p:txBody>
      </p:sp>
      <p:sp>
        <p:nvSpPr>
          <p:cNvPr id="541" name="テキスト ボックス 540">
            <a:extLst>
              <a:ext uri="{FF2B5EF4-FFF2-40B4-BE49-F238E27FC236}">
                <a16:creationId xmlns:a16="http://schemas.microsoft.com/office/drawing/2014/main" id="{4AEDD320-0BAD-EF38-FDD4-C0A988694884}"/>
              </a:ext>
            </a:extLst>
          </p:cNvPr>
          <p:cNvSpPr txBox="1"/>
          <p:nvPr/>
        </p:nvSpPr>
        <p:spPr>
          <a:xfrm>
            <a:off x="102027" y="5547821"/>
            <a:ext cx="1644950" cy="553957"/>
          </a:xfrm>
          <a:prstGeom prst="rect">
            <a:avLst/>
          </a:prstGeom>
          <a:noFill/>
          <a:ln>
            <a:noFill/>
          </a:ln>
        </p:spPr>
        <p:txBody>
          <a:bodyPr spcFirstLastPara="1" wrap="square" lIns="121900" tIns="121900" rIns="121900" bIns="121900" rtlCol="0" anchor="t" anchorCtr="0">
            <a:spAutoFit/>
          </a:bodyPr>
          <a:lstStyle/>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タイアップ広告</a:t>
            </a:r>
          </a:p>
          <a:p>
            <a:pPr algn="ctr" defTabSz="1219170">
              <a:buClr>
                <a:srgbClr val="000000"/>
              </a:buClr>
            </a:pPr>
            <a:r>
              <a:rPr lang="en-US" altLang="ja-JP" sz="1000" b="1" kern="0">
                <a:latin typeface="游ゴシック" panose="020B0400000000000000" pitchFamily="50" charset="-128"/>
                <a:ea typeface="游ゴシック" panose="020B0400000000000000" pitchFamily="50" charset="-128"/>
                <a:cs typeface="Arial"/>
                <a:sym typeface="Arial"/>
              </a:rPr>
              <a:t>BLS</a:t>
            </a:r>
            <a:r>
              <a:rPr lang="ja-JP" altLang="en-US" sz="1000" b="1" kern="0">
                <a:latin typeface="游ゴシック" panose="020B0400000000000000" pitchFamily="50" charset="-128"/>
                <a:ea typeface="游ゴシック" panose="020B0400000000000000" pitchFamily="50" charset="-128"/>
                <a:cs typeface="Arial"/>
                <a:sym typeface="Arial"/>
              </a:rPr>
              <a:t>（外部パネル調査）</a:t>
            </a:r>
            <a:endParaRPr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603" name="Google Shape;273;p24">
            <a:extLst>
              <a:ext uri="{FF2B5EF4-FFF2-40B4-BE49-F238E27FC236}">
                <a16:creationId xmlns:a16="http://schemas.microsoft.com/office/drawing/2014/main" id="{D0833738-41F7-70D7-43A5-EC8F338AB96B}"/>
              </a:ext>
            </a:extLst>
          </p:cNvPr>
          <p:cNvSpPr/>
          <p:nvPr/>
        </p:nvSpPr>
        <p:spPr>
          <a:xfrm>
            <a:off x="1836212" y="2680717"/>
            <a:ext cx="1212076"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600" kern="0">
              <a:latin typeface="游ゴシック" panose="020B0400000000000000" pitchFamily="50" charset="-128"/>
              <a:ea typeface="游ゴシック" panose="020B0400000000000000" pitchFamily="50" charset="-128"/>
              <a:cs typeface="Arial"/>
              <a:sym typeface="Arial"/>
            </a:endParaRPr>
          </a:p>
        </p:txBody>
      </p:sp>
      <p:sp>
        <p:nvSpPr>
          <p:cNvPr id="608" name="テキスト ボックス 607">
            <a:extLst>
              <a:ext uri="{FF2B5EF4-FFF2-40B4-BE49-F238E27FC236}">
                <a16:creationId xmlns:a16="http://schemas.microsoft.com/office/drawing/2014/main" id="{A32287FE-3EF5-98E3-A9FF-B48D50AB254A}"/>
              </a:ext>
            </a:extLst>
          </p:cNvPr>
          <p:cNvSpPr txBox="1"/>
          <p:nvPr/>
        </p:nvSpPr>
        <p:spPr>
          <a:xfrm>
            <a:off x="1676202" y="2817817"/>
            <a:ext cx="1142698" cy="246221"/>
          </a:xfrm>
          <a:prstGeom prst="rect">
            <a:avLst/>
          </a:prstGeom>
          <a:noFill/>
          <a:ln>
            <a:noFill/>
          </a:ln>
        </p:spPr>
        <p:txBody>
          <a:bodyPr wrap="square" rtlCol="0">
            <a:spAutoFit/>
          </a:bodyPr>
          <a:lstStyle/>
          <a:p>
            <a:pPr algn="ctr" defTabSz="1219170">
              <a:buClr>
                <a:srgbClr val="000000"/>
              </a:buClr>
            </a:pPr>
            <a:r>
              <a:rPr kumimoji="0" lang="ja-JP" altLang="en-US" sz="1000" b="1" kern="0">
                <a:latin typeface="游ゴシック" panose="020B0400000000000000" pitchFamily="50" charset="-128"/>
                <a:ea typeface="游ゴシック" panose="020B0400000000000000" pitchFamily="50" charset="-128"/>
                <a:cs typeface="Arial"/>
                <a:sym typeface="Arial"/>
              </a:rPr>
              <a:t>レポート</a:t>
            </a:r>
            <a:endParaRPr kumimoji="0"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609" name="Google Shape;273;p24">
            <a:extLst>
              <a:ext uri="{FF2B5EF4-FFF2-40B4-BE49-F238E27FC236}">
                <a16:creationId xmlns:a16="http://schemas.microsoft.com/office/drawing/2014/main" id="{C2A10D81-8FEE-D6AC-864A-92AE6AA1BEE9}"/>
              </a:ext>
            </a:extLst>
          </p:cNvPr>
          <p:cNvSpPr/>
          <p:nvPr/>
        </p:nvSpPr>
        <p:spPr>
          <a:xfrm>
            <a:off x="1836212" y="3383522"/>
            <a:ext cx="1212076"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050" kern="0">
              <a:latin typeface="游ゴシック" panose="020B0400000000000000" pitchFamily="50" charset="-128"/>
              <a:ea typeface="游ゴシック" panose="020B0400000000000000" pitchFamily="50" charset="-128"/>
              <a:cs typeface="Arial"/>
              <a:sym typeface="Arial"/>
            </a:endParaRPr>
          </a:p>
        </p:txBody>
      </p:sp>
      <p:sp>
        <p:nvSpPr>
          <p:cNvPr id="614" name="テキスト ボックス 613">
            <a:extLst>
              <a:ext uri="{FF2B5EF4-FFF2-40B4-BE49-F238E27FC236}">
                <a16:creationId xmlns:a16="http://schemas.microsoft.com/office/drawing/2014/main" id="{0041FDAD-64FF-054F-F2C0-EB9F2C8D883B}"/>
              </a:ext>
            </a:extLst>
          </p:cNvPr>
          <p:cNvSpPr txBox="1"/>
          <p:nvPr/>
        </p:nvSpPr>
        <p:spPr>
          <a:xfrm>
            <a:off x="1706336" y="3520622"/>
            <a:ext cx="1082430" cy="246221"/>
          </a:xfrm>
          <a:prstGeom prst="rect">
            <a:avLst/>
          </a:prstGeom>
          <a:noFill/>
          <a:ln>
            <a:noFill/>
          </a:ln>
        </p:spPr>
        <p:txBody>
          <a:bodyPr wrap="square" rtlCol="0">
            <a:spAutoFit/>
          </a:bodyPr>
          <a:lstStyle/>
          <a:p>
            <a:pPr algn="ctr" defTabSz="1219170">
              <a:buClr>
                <a:srgbClr val="000000"/>
              </a:buClr>
            </a:pPr>
            <a:r>
              <a:rPr kumimoji="0" lang="ja-JP" altLang="en-US" sz="1000" b="1" kern="0">
                <a:latin typeface="游ゴシック" panose="020B0400000000000000" pitchFamily="50" charset="-128"/>
                <a:ea typeface="游ゴシック" panose="020B0400000000000000" pitchFamily="50" charset="-128"/>
                <a:cs typeface="Arial"/>
                <a:sym typeface="Arial"/>
              </a:rPr>
              <a:t>効果検証</a:t>
            </a:r>
            <a:endParaRPr kumimoji="0"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616" name="Google Shape;273;p24">
            <a:extLst>
              <a:ext uri="{FF2B5EF4-FFF2-40B4-BE49-F238E27FC236}">
                <a16:creationId xmlns:a16="http://schemas.microsoft.com/office/drawing/2014/main" id="{57CBD9C6-DDCA-9AB6-E89E-76234895EE65}"/>
              </a:ext>
            </a:extLst>
          </p:cNvPr>
          <p:cNvSpPr/>
          <p:nvPr/>
        </p:nvSpPr>
        <p:spPr>
          <a:xfrm>
            <a:off x="1577904" y="4124413"/>
            <a:ext cx="1212076"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600" kern="0">
              <a:latin typeface="游ゴシック" panose="020B0400000000000000" pitchFamily="50" charset="-128"/>
              <a:ea typeface="游ゴシック" panose="020B0400000000000000" pitchFamily="50" charset="-128"/>
              <a:cs typeface="Arial"/>
              <a:sym typeface="Arial"/>
            </a:endParaRPr>
          </a:p>
        </p:txBody>
      </p:sp>
      <p:sp>
        <p:nvSpPr>
          <p:cNvPr id="617" name="テキスト ボックス 616">
            <a:extLst>
              <a:ext uri="{FF2B5EF4-FFF2-40B4-BE49-F238E27FC236}">
                <a16:creationId xmlns:a16="http://schemas.microsoft.com/office/drawing/2014/main" id="{91E26E18-B84F-E007-E67C-0E5E5AEABF57}"/>
              </a:ext>
            </a:extLst>
          </p:cNvPr>
          <p:cNvSpPr txBox="1"/>
          <p:nvPr/>
        </p:nvSpPr>
        <p:spPr>
          <a:xfrm>
            <a:off x="1717679" y="4261513"/>
            <a:ext cx="1059745" cy="246221"/>
          </a:xfrm>
          <a:prstGeom prst="rect">
            <a:avLst/>
          </a:prstGeom>
          <a:noFill/>
          <a:ln>
            <a:noFill/>
          </a:ln>
        </p:spPr>
        <p:txBody>
          <a:bodyPr wrap="square" rtlCol="0">
            <a:spAutoFit/>
          </a:bodyPr>
          <a:lstStyle/>
          <a:p>
            <a:pPr algn="ctr" defTabSz="1219170">
              <a:buClr>
                <a:srgbClr val="000000"/>
              </a:buClr>
            </a:pPr>
            <a:r>
              <a:rPr kumimoji="0" lang="ja-JP" altLang="en-US" sz="1000" b="1" kern="0">
                <a:latin typeface="游ゴシック" panose="020B0400000000000000" pitchFamily="50" charset="-128"/>
                <a:ea typeface="游ゴシック" panose="020B0400000000000000" pitchFamily="50" charset="-128"/>
                <a:cs typeface="Arial"/>
                <a:sym typeface="Arial"/>
              </a:rPr>
              <a:t>広告配信</a:t>
            </a:r>
            <a:endParaRPr kumimoji="0"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624" name="Google Shape;273;p24">
            <a:extLst>
              <a:ext uri="{FF2B5EF4-FFF2-40B4-BE49-F238E27FC236}">
                <a16:creationId xmlns:a16="http://schemas.microsoft.com/office/drawing/2014/main" id="{36153700-6932-CC29-73AF-5428F685935C}"/>
              </a:ext>
            </a:extLst>
          </p:cNvPr>
          <p:cNvSpPr/>
          <p:nvPr/>
        </p:nvSpPr>
        <p:spPr>
          <a:xfrm>
            <a:off x="1836212" y="4869298"/>
            <a:ext cx="1212076"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050" kern="0">
              <a:latin typeface="游ゴシック" panose="020B0400000000000000" pitchFamily="50" charset="-128"/>
              <a:ea typeface="游ゴシック" panose="020B0400000000000000" pitchFamily="50" charset="-128"/>
              <a:cs typeface="Arial"/>
              <a:sym typeface="Arial"/>
            </a:endParaRPr>
          </a:p>
        </p:txBody>
      </p:sp>
      <p:sp>
        <p:nvSpPr>
          <p:cNvPr id="625" name="テキスト ボックス 624">
            <a:extLst>
              <a:ext uri="{FF2B5EF4-FFF2-40B4-BE49-F238E27FC236}">
                <a16:creationId xmlns:a16="http://schemas.microsoft.com/office/drawing/2014/main" id="{7954A27E-598D-1085-DB78-2BC4AD3FE6DF}"/>
              </a:ext>
            </a:extLst>
          </p:cNvPr>
          <p:cNvSpPr txBox="1"/>
          <p:nvPr/>
        </p:nvSpPr>
        <p:spPr>
          <a:xfrm>
            <a:off x="1717679" y="4921006"/>
            <a:ext cx="1059745" cy="400110"/>
          </a:xfrm>
          <a:prstGeom prst="rect">
            <a:avLst/>
          </a:prstGeom>
          <a:noFill/>
          <a:ln>
            <a:noFill/>
          </a:ln>
        </p:spPr>
        <p:txBody>
          <a:bodyPr wrap="square" rtlCol="0">
            <a:spAutoFit/>
          </a:bodyPr>
          <a:lstStyle/>
          <a:p>
            <a:pPr algn="ctr" defTabSz="1219170">
              <a:buClr>
                <a:srgbClr val="000000"/>
              </a:buClr>
            </a:pPr>
            <a:r>
              <a:rPr kumimoji="0" lang="ja-JP" altLang="en-US" sz="1000" b="1" kern="0">
                <a:latin typeface="游ゴシック" panose="020B0400000000000000" pitchFamily="50" charset="-128"/>
                <a:ea typeface="游ゴシック" panose="020B0400000000000000" pitchFamily="50" charset="-128"/>
                <a:cs typeface="Arial"/>
                <a:sym typeface="Arial"/>
              </a:rPr>
              <a:t>コンテンツ</a:t>
            </a:r>
            <a:endParaRPr kumimoji="0" lang="en-US" altLang="ja-JP" sz="1000" b="1" kern="0">
              <a:latin typeface="游ゴシック" panose="020B0400000000000000" pitchFamily="50" charset="-128"/>
              <a:ea typeface="游ゴシック" panose="020B0400000000000000" pitchFamily="50" charset="-128"/>
              <a:cs typeface="Arial"/>
              <a:sym typeface="Arial"/>
            </a:endParaRPr>
          </a:p>
          <a:p>
            <a:pPr algn="ctr" defTabSz="1219170">
              <a:buClr>
                <a:srgbClr val="000000"/>
              </a:buClr>
            </a:pPr>
            <a:r>
              <a:rPr kumimoji="0" lang="ja-JP" altLang="en-US" sz="1000" b="1" kern="0">
                <a:latin typeface="游ゴシック" panose="020B0400000000000000" pitchFamily="50" charset="-128"/>
                <a:ea typeface="游ゴシック" panose="020B0400000000000000" pitchFamily="50" charset="-128"/>
                <a:cs typeface="Arial"/>
                <a:sym typeface="Arial"/>
              </a:rPr>
              <a:t>企画</a:t>
            </a:r>
            <a:endParaRPr kumimoji="0"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631" name="Google Shape;273;p24">
            <a:extLst>
              <a:ext uri="{FF2B5EF4-FFF2-40B4-BE49-F238E27FC236}">
                <a16:creationId xmlns:a16="http://schemas.microsoft.com/office/drawing/2014/main" id="{00EC0175-A7E5-32CA-ECFB-62DBA779D392}"/>
              </a:ext>
            </a:extLst>
          </p:cNvPr>
          <p:cNvSpPr/>
          <p:nvPr/>
        </p:nvSpPr>
        <p:spPr>
          <a:xfrm>
            <a:off x="1724116" y="5601122"/>
            <a:ext cx="1212076"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050" kern="0">
              <a:latin typeface="游ゴシック" panose="020B0400000000000000" pitchFamily="50" charset="-128"/>
              <a:ea typeface="游ゴシック" panose="020B0400000000000000" pitchFamily="50" charset="-128"/>
              <a:cs typeface="Arial"/>
              <a:sym typeface="Arial"/>
            </a:endParaRPr>
          </a:p>
        </p:txBody>
      </p:sp>
      <p:sp>
        <p:nvSpPr>
          <p:cNvPr id="632" name="テキスト ボックス 631">
            <a:extLst>
              <a:ext uri="{FF2B5EF4-FFF2-40B4-BE49-F238E27FC236}">
                <a16:creationId xmlns:a16="http://schemas.microsoft.com/office/drawing/2014/main" id="{CFEC9883-7721-D47E-8526-585F5AE7D9DD}"/>
              </a:ext>
            </a:extLst>
          </p:cNvPr>
          <p:cNvSpPr txBox="1"/>
          <p:nvPr/>
        </p:nvSpPr>
        <p:spPr>
          <a:xfrm>
            <a:off x="1717679" y="5738222"/>
            <a:ext cx="1059745" cy="246221"/>
          </a:xfrm>
          <a:prstGeom prst="rect">
            <a:avLst/>
          </a:prstGeom>
          <a:noFill/>
          <a:ln>
            <a:noFill/>
          </a:ln>
        </p:spPr>
        <p:txBody>
          <a:bodyPr wrap="square" rtlCol="0">
            <a:spAutoFit/>
          </a:bodyPr>
          <a:lstStyle/>
          <a:p>
            <a:pPr algn="ctr" defTabSz="1219170">
              <a:buClr>
                <a:srgbClr val="000000"/>
              </a:buClr>
            </a:pPr>
            <a:r>
              <a:rPr kumimoji="0" lang="ja-JP" altLang="en-US" sz="1000" b="1" kern="0">
                <a:latin typeface="游ゴシック" panose="020B0400000000000000" pitchFamily="50" charset="-128"/>
                <a:ea typeface="游ゴシック" panose="020B0400000000000000" pitchFamily="50" charset="-128"/>
                <a:cs typeface="Arial"/>
                <a:sym typeface="Arial"/>
              </a:rPr>
              <a:t>効果検証</a:t>
            </a:r>
            <a:endParaRPr kumimoji="0"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528" name="Google Shape;442;p31">
            <a:extLst>
              <a:ext uri="{FF2B5EF4-FFF2-40B4-BE49-F238E27FC236}">
                <a16:creationId xmlns:a16="http://schemas.microsoft.com/office/drawing/2014/main" id="{8FC7472D-3C2E-D3CC-4B6B-4AF97ED4052C}"/>
              </a:ext>
            </a:extLst>
          </p:cNvPr>
          <p:cNvSpPr/>
          <p:nvPr/>
        </p:nvSpPr>
        <p:spPr>
          <a:xfrm>
            <a:off x="281487" y="1968640"/>
            <a:ext cx="1372582" cy="260365"/>
          </a:xfrm>
          <a:prstGeom prst="homePlate">
            <a:avLst>
              <a:gd name="adj" fmla="val 0"/>
            </a:avLst>
          </a:prstGeom>
          <a:solidFill>
            <a:schemeClr val="accent3">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メニュー名</a:t>
            </a:r>
            <a:endParaRPr kumimoji="0" lang="en-US" altLang="ja-JP" sz="11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529" name="Google Shape;442;p31">
            <a:extLst>
              <a:ext uri="{FF2B5EF4-FFF2-40B4-BE49-F238E27FC236}">
                <a16:creationId xmlns:a16="http://schemas.microsoft.com/office/drawing/2014/main" id="{91014A5A-1A8B-7A51-2EB3-D941E80BD83B}"/>
              </a:ext>
            </a:extLst>
          </p:cNvPr>
          <p:cNvSpPr/>
          <p:nvPr/>
        </p:nvSpPr>
        <p:spPr>
          <a:xfrm>
            <a:off x="1767081" y="1968640"/>
            <a:ext cx="964264" cy="260365"/>
          </a:xfrm>
          <a:prstGeom prst="homePlate">
            <a:avLst>
              <a:gd name="adj" fmla="val 0"/>
            </a:avLst>
          </a:prstGeom>
          <a:solidFill>
            <a:schemeClr val="accent3">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目的</a:t>
            </a:r>
            <a:endParaRPr kumimoji="0" lang="en-US" altLang="ja-JP" sz="11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543" name="Google Shape;273;p24">
            <a:extLst>
              <a:ext uri="{FF2B5EF4-FFF2-40B4-BE49-F238E27FC236}">
                <a16:creationId xmlns:a16="http://schemas.microsoft.com/office/drawing/2014/main" id="{4D040463-4975-EE25-A09B-0C6A81DD4D94}"/>
              </a:ext>
            </a:extLst>
          </p:cNvPr>
          <p:cNvSpPr/>
          <p:nvPr/>
        </p:nvSpPr>
        <p:spPr>
          <a:xfrm>
            <a:off x="2887446" y="2674962"/>
            <a:ext cx="1054357"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200"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618" name="Google Shape;516;p32">
            <a:extLst>
              <a:ext uri="{FF2B5EF4-FFF2-40B4-BE49-F238E27FC236}">
                <a16:creationId xmlns:a16="http://schemas.microsoft.com/office/drawing/2014/main" id="{0E412BBA-3D16-7989-D70C-058333E1D7DC}"/>
              </a:ext>
            </a:extLst>
          </p:cNvPr>
          <p:cNvSpPr txBox="1"/>
          <p:nvPr/>
        </p:nvSpPr>
        <p:spPr>
          <a:xfrm>
            <a:off x="2956646" y="2715074"/>
            <a:ext cx="854402" cy="44019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en-US" altLang="ja-JP" sz="1200" b="1" kern="0">
                <a:solidFill>
                  <a:schemeClr val="accent1"/>
                </a:solidFill>
                <a:latin typeface="游ゴシック" panose="020B0400000000000000" pitchFamily="50" charset="-128"/>
                <a:ea typeface="游ゴシック" panose="020B0400000000000000" pitchFamily="50" charset="-128"/>
                <a:cs typeface="Arial"/>
                <a:sym typeface="Arial"/>
              </a:rPr>
              <a:t>N30</a:t>
            </a:r>
            <a:r>
              <a:rPr kumimoji="0" lang="ja-JP" altLang="en-US" sz="1200" b="1" kern="0">
                <a:solidFill>
                  <a:schemeClr val="accent1"/>
                </a:solidFill>
                <a:latin typeface="游ゴシック" panose="020B0400000000000000" pitchFamily="50" charset="-128"/>
                <a:ea typeface="游ゴシック" panose="020B0400000000000000" pitchFamily="50" charset="-128"/>
                <a:cs typeface="Arial"/>
                <a:sym typeface="Arial"/>
              </a:rPr>
              <a:t>万円</a:t>
            </a:r>
            <a:endParaRPr kumimoji="0" sz="1200" b="1"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47" name="Google Shape;273;p24">
            <a:extLst>
              <a:ext uri="{FF2B5EF4-FFF2-40B4-BE49-F238E27FC236}">
                <a16:creationId xmlns:a16="http://schemas.microsoft.com/office/drawing/2014/main" id="{BFA4C023-65CC-3205-4D1F-1DBAEF9DD1ED}"/>
              </a:ext>
            </a:extLst>
          </p:cNvPr>
          <p:cNvSpPr/>
          <p:nvPr/>
        </p:nvSpPr>
        <p:spPr>
          <a:xfrm>
            <a:off x="2882063" y="3377767"/>
            <a:ext cx="1054357"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200"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49" name="Google Shape;516;p32">
            <a:extLst>
              <a:ext uri="{FF2B5EF4-FFF2-40B4-BE49-F238E27FC236}">
                <a16:creationId xmlns:a16="http://schemas.microsoft.com/office/drawing/2014/main" id="{819FB454-D402-2505-8F82-8DE0003A97BA}"/>
              </a:ext>
            </a:extLst>
          </p:cNvPr>
          <p:cNvSpPr txBox="1"/>
          <p:nvPr/>
        </p:nvSpPr>
        <p:spPr>
          <a:xfrm>
            <a:off x="2942479" y="3417879"/>
            <a:ext cx="882737" cy="44019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en-US" altLang="ja-JP" sz="1200" b="1" kern="0">
                <a:solidFill>
                  <a:schemeClr val="accent1"/>
                </a:solidFill>
                <a:latin typeface="游ゴシック" panose="020B0400000000000000" pitchFamily="50" charset="-128"/>
                <a:ea typeface="游ゴシック" panose="020B0400000000000000" pitchFamily="50" charset="-128"/>
                <a:cs typeface="Arial"/>
                <a:sym typeface="Arial"/>
              </a:rPr>
              <a:t>N40</a:t>
            </a:r>
            <a:r>
              <a:rPr kumimoji="0" lang="ja-JP" altLang="en-US" sz="1200" b="1" kern="0">
                <a:solidFill>
                  <a:schemeClr val="accent1"/>
                </a:solidFill>
                <a:latin typeface="游ゴシック" panose="020B0400000000000000" pitchFamily="50" charset="-128"/>
                <a:ea typeface="游ゴシック" panose="020B0400000000000000" pitchFamily="50" charset="-128"/>
                <a:cs typeface="Arial"/>
                <a:sym typeface="Arial"/>
              </a:rPr>
              <a:t>万円</a:t>
            </a:r>
            <a:endParaRPr kumimoji="0" sz="1200" b="1"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51" name="Google Shape;273;p24">
            <a:extLst>
              <a:ext uri="{FF2B5EF4-FFF2-40B4-BE49-F238E27FC236}">
                <a16:creationId xmlns:a16="http://schemas.microsoft.com/office/drawing/2014/main" id="{E818EC47-5CA2-3014-BB07-4072CB3109A5}"/>
              </a:ext>
            </a:extLst>
          </p:cNvPr>
          <p:cNvSpPr/>
          <p:nvPr/>
        </p:nvSpPr>
        <p:spPr>
          <a:xfrm>
            <a:off x="2882575" y="4118658"/>
            <a:ext cx="1054357"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200"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53" name="Google Shape;516;p32">
            <a:extLst>
              <a:ext uri="{FF2B5EF4-FFF2-40B4-BE49-F238E27FC236}">
                <a16:creationId xmlns:a16="http://schemas.microsoft.com/office/drawing/2014/main" id="{C001C65F-4AA4-2E66-8F1B-656C7DF0595C}"/>
              </a:ext>
            </a:extLst>
          </p:cNvPr>
          <p:cNvSpPr txBox="1"/>
          <p:nvPr/>
        </p:nvSpPr>
        <p:spPr>
          <a:xfrm>
            <a:off x="2942735" y="4158770"/>
            <a:ext cx="882225" cy="44019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en-US" altLang="ja-JP" sz="1200" b="1" kern="0">
                <a:solidFill>
                  <a:schemeClr val="accent1"/>
                </a:solidFill>
                <a:latin typeface="游ゴシック" panose="020B0400000000000000" pitchFamily="50" charset="-128"/>
                <a:ea typeface="游ゴシック" panose="020B0400000000000000" pitchFamily="50" charset="-128"/>
                <a:cs typeface="Arial"/>
                <a:sym typeface="Arial"/>
              </a:rPr>
              <a:t>N40</a:t>
            </a:r>
            <a:r>
              <a:rPr kumimoji="0" lang="ja-JP" altLang="en-US" sz="1200" b="1" kern="0">
                <a:solidFill>
                  <a:schemeClr val="accent1"/>
                </a:solidFill>
                <a:latin typeface="游ゴシック" panose="020B0400000000000000" pitchFamily="50" charset="-128"/>
                <a:ea typeface="游ゴシック" panose="020B0400000000000000" pitchFamily="50" charset="-128"/>
                <a:cs typeface="Arial"/>
                <a:sym typeface="Arial"/>
              </a:rPr>
              <a:t>万円</a:t>
            </a:r>
            <a:endParaRPr kumimoji="0" sz="1200" b="1"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54" name="Google Shape;273;p24">
            <a:extLst>
              <a:ext uri="{FF2B5EF4-FFF2-40B4-BE49-F238E27FC236}">
                <a16:creationId xmlns:a16="http://schemas.microsoft.com/office/drawing/2014/main" id="{9639969B-DDA0-2D0B-4013-A0B0D282DC5C}"/>
              </a:ext>
            </a:extLst>
          </p:cNvPr>
          <p:cNvSpPr/>
          <p:nvPr/>
        </p:nvSpPr>
        <p:spPr>
          <a:xfrm>
            <a:off x="2890639" y="4863543"/>
            <a:ext cx="1054357"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200"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55" name="Google Shape;516;p32">
            <a:extLst>
              <a:ext uri="{FF2B5EF4-FFF2-40B4-BE49-F238E27FC236}">
                <a16:creationId xmlns:a16="http://schemas.microsoft.com/office/drawing/2014/main" id="{E3EE1021-A5C0-A012-9E5E-A0E1D4F0B7A3}"/>
              </a:ext>
            </a:extLst>
          </p:cNvPr>
          <p:cNvSpPr txBox="1"/>
          <p:nvPr/>
        </p:nvSpPr>
        <p:spPr>
          <a:xfrm>
            <a:off x="2958243" y="4903655"/>
            <a:ext cx="851209" cy="44019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en-US" altLang="ja-JP" sz="1200" b="1" kern="0">
                <a:solidFill>
                  <a:schemeClr val="accent1"/>
                </a:solidFill>
                <a:latin typeface="游ゴシック" panose="020B0400000000000000" pitchFamily="50" charset="-128"/>
                <a:ea typeface="游ゴシック" panose="020B0400000000000000" pitchFamily="50" charset="-128"/>
                <a:cs typeface="Arial"/>
                <a:sym typeface="Arial"/>
              </a:rPr>
              <a:t>N50</a:t>
            </a:r>
            <a:r>
              <a:rPr kumimoji="0" lang="ja-JP" altLang="en-US" sz="1200" b="1" kern="0">
                <a:solidFill>
                  <a:schemeClr val="accent1"/>
                </a:solidFill>
                <a:latin typeface="游ゴシック" panose="020B0400000000000000" pitchFamily="50" charset="-128"/>
                <a:ea typeface="游ゴシック" panose="020B0400000000000000" pitchFamily="50" charset="-128"/>
                <a:cs typeface="Arial"/>
                <a:sym typeface="Arial"/>
              </a:rPr>
              <a:t>万円</a:t>
            </a:r>
            <a:endParaRPr kumimoji="0" sz="1200" b="1"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57" name="Google Shape;273;p24">
            <a:extLst>
              <a:ext uri="{FF2B5EF4-FFF2-40B4-BE49-F238E27FC236}">
                <a16:creationId xmlns:a16="http://schemas.microsoft.com/office/drawing/2014/main" id="{4C66C085-5D0D-AABC-E0C9-8F894D126391}"/>
              </a:ext>
            </a:extLst>
          </p:cNvPr>
          <p:cNvSpPr/>
          <p:nvPr/>
        </p:nvSpPr>
        <p:spPr>
          <a:xfrm>
            <a:off x="2890639" y="5595367"/>
            <a:ext cx="1054357"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200"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59" name="Google Shape;516;p32">
            <a:extLst>
              <a:ext uri="{FF2B5EF4-FFF2-40B4-BE49-F238E27FC236}">
                <a16:creationId xmlns:a16="http://schemas.microsoft.com/office/drawing/2014/main" id="{1CBEC1AE-0BD5-4BF4-2AA4-131FC7CD5EBC}"/>
              </a:ext>
            </a:extLst>
          </p:cNvPr>
          <p:cNvSpPr txBox="1"/>
          <p:nvPr/>
        </p:nvSpPr>
        <p:spPr>
          <a:xfrm>
            <a:off x="2833429" y="5635479"/>
            <a:ext cx="1100836" cy="44019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en-US" altLang="ja-JP" sz="1200" b="1" kern="0">
                <a:solidFill>
                  <a:schemeClr val="accent1"/>
                </a:solidFill>
                <a:latin typeface="游ゴシック" panose="020B0400000000000000" pitchFamily="50" charset="-128"/>
                <a:ea typeface="游ゴシック" panose="020B0400000000000000" pitchFamily="50" charset="-128"/>
                <a:cs typeface="Arial"/>
                <a:sym typeface="Arial"/>
              </a:rPr>
              <a:t>N100</a:t>
            </a:r>
            <a:r>
              <a:rPr kumimoji="0" lang="ja-JP" altLang="en-US" sz="1200" b="1" kern="0">
                <a:solidFill>
                  <a:schemeClr val="accent1"/>
                </a:solidFill>
                <a:latin typeface="游ゴシック" panose="020B0400000000000000" pitchFamily="50" charset="-128"/>
                <a:ea typeface="游ゴシック" panose="020B0400000000000000" pitchFamily="50" charset="-128"/>
                <a:cs typeface="Arial"/>
                <a:sym typeface="Arial"/>
              </a:rPr>
              <a:t>万円～</a:t>
            </a:r>
            <a:endParaRPr kumimoji="0" sz="1200" b="1"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30" name="Google Shape;442;p31">
            <a:extLst>
              <a:ext uri="{FF2B5EF4-FFF2-40B4-BE49-F238E27FC236}">
                <a16:creationId xmlns:a16="http://schemas.microsoft.com/office/drawing/2014/main" id="{0945EBA2-000B-2D05-4392-0F73976775B0}"/>
              </a:ext>
            </a:extLst>
          </p:cNvPr>
          <p:cNvSpPr/>
          <p:nvPr/>
        </p:nvSpPr>
        <p:spPr>
          <a:xfrm>
            <a:off x="2862284" y="1964001"/>
            <a:ext cx="1082712" cy="269643"/>
          </a:xfrm>
          <a:prstGeom prst="homePlate">
            <a:avLst>
              <a:gd name="adj" fmla="val 0"/>
            </a:avLst>
          </a:prstGeom>
          <a:solidFill>
            <a:schemeClr val="accent1">
              <a:lumMod val="60000"/>
              <a:lumOff val="4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実施料金</a:t>
            </a:r>
          </a:p>
        </p:txBody>
      </p:sp>
      <p:sp>
        <p:nvSpPr>
          <p:cNvPr id="20" name="スライド番号プレースホルダー 5">
            <a:extLst>
              <a:ext uri="{FF2B5EF4-FFF2-40B4-BE49-F238E27FC236}">
                <a16:creationId xmlns:a16="http://schemas.microsoft.com/office/drawing/2014/main" id="{76DE6C45-B067-3F51-1415-28226904CBCF}"/>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28</a:t>
            </a:fld>
            <a:endParaRPr lang="ja-JP" altLang="en-US"/>
          </a:p>
        </p:txBody>
      </p:sp>
      <p:sp>
        <p:nvSpPr>
          <p:cNvPr id="3" name="テキスト ボックス 20">
            <a:extLst>
              <a:ext uri="{FF2B5EF4-FFF2-40B4-BE49-F238E27FC236}">
                <a16:creationId xmlns:a16="http://schemas.microsoft.com/office/drawing/2014/main" id="{F647C100-6E1B-2ED7-9DAE-35B712814231}"/>
              </a:ext>
            </a:extLst>
          </p:cNvPr>
          <p:cNvSpPr txBox="1"/>
          <p:nvPr/>
        </p:nvSpPr>
        <p:spPr>
          <a:xfrm>
            <a:off x="10347090" y="6552025"/>
            <a:ext cx="1505134"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1790561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p:txBody>
          <a:bodyPr>
            <a:normAutofit/>
          </a:bodyPr>
          <a:lstStyle/>
          <a:p>
            <a:r>
              <a:rPr lang="ja-JP" altLang="en-US" sz="3600" dirty="0">
                <a:solidFill>
                  <a:schemeClr val="tx1">
                    <a:lumMod val="85000"/>
                    <a:lumOff val="15000"/>
                  </a:schemeClr>
                </a:solidFill>
              </a:rPr>
              <a:t>ターゲティング</a:t>
            </a:r>
          </a:p>
        </p:txBody>
      </p:sp>
      <p:sp>
        <p:nvSpPr>
          <p:cNvPr id="2" name="テキスト プレースホルダー 1">
            <a:extLst>
              <a:ext uri="{FF2B5EF4-FFF2-40B4-BE49-F238E27FC236}">
                <a16:creationId xmlns:a16="http://schemas.microsoft.com/office/drawing/2014/main" id="{34999B5D-0F83-E78E-7CF7-2EE7041689A4}"/>
              </a:ext>
            </a:extLst>
          </p:cNvPr>
          <p:cNvSpPr>
            <a:spLocks noGrp="1"/>
          </p:cNvSpPr>
          <p:nvPr>
            <p:ph type="body" sz="quarter" idx="10"/>
          </p:nvPr>
        </p:nvSpPr>
        <p:spPr/>
        <p:txBody>
          <a:bodyPr/>
          <a:lstStyle/>
          <a:p>
            <a:r>
              <a:rPr lang="ja-JP" altLang="en-US" dirty="0"/>
              <a:t>オプションメニュー</a:t>
            </a:r>
          </a:p>
        </p:txBody>
      </p:sp>
    </p:spTree>
    <p:extLst>
      <p:ext uri="{BB962C8B-B14F-4D97-AF65-F5344CB8AC3E}">
        <p14:creationId xmlns:p14="http://schemas.microsoft.com/office/powerpoint/2010/main" val="342082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5">
          <a:extLst>
            <a:ext uri="{FF2B5EF4-FFF2-40B4-BE49-F238E27FC236}">
              <a16:creationId xmlns:a16="http://schemas.microsoft.com/office/drawing/2014/main" id="{D032DE08-ECB0-0689-0AA3-29B3A214555D}"/>
            </a:ext>
          </a:extLst>
        </p:cNvPr>
        <p:cNvGrpSpPr/>
        <p:nvPr/>
      </p:nvGrpSpPr>
      <p:grpSpPr>
        <a:xfrm>
          <a:off x="0" y="0"/>
          <a:ext cx="0" cy="0"/>
          <a:chOff x="0" y="0"/>
          <a:chExt cx="0" cy="0"/>
        </a:xfrm>
      </p:grpSpPr>
      <p:sp>
        <p:nvSpPr>
          <p:cNvPr id="8" name="スライド番号プレースホルダー 3">
            <a:extLst>
              <a:ext uri="{FF2B5EF4-FFF2-40B4-BE49-F238E27FC236}">
                <a16:creationId xmlns:a16="http://schemas.microsoft.com/office/drawing/2014/main" id="{F27407D8-EB2F-21EA-F9AB-4E8C2BA61C5F}"/>
              </a:ext>
            </a:extLst>
          </p:cNvPr>
          <p:cNvSpPr>
            <a:spLocks noGrp="1"/>
          </p:cNvSpPr>
          <p:nvPr>
            <p:ph type="sldNum" sz="quarter" idx="4"/>
          </p:nvPr>
        </p:nvSpPr>
        <p:spPr/>
        <p:txBody>
          <a:bodyPr/>
          <a:lstStyle/>
          <a:p>
            <a:fld id="{3200D908-C2D6-084A-9C6A-44EB3DC58219}" type="slidenum">
              <a:rPr lang="ja-JP" altLang="en-US" smtClean="0">
                <a:sym typeface="Arial"/>
              </a:rPr>
              <a:pPr/>
              <a:t>3</a:t>
            </a:fld>
            <a:endParaRPr lang="ja-JP" altLang="en-US">
              <a:sym typeface="Arial"/>
            </a:endParaRPr>
          </a:p>
        </p:txBody>
      </p:sp>
      <p:sp>
        <p:nvSpPr>
          <p:cNvPr id="491" name="AutoShape 3">
            <a:extLst>
              <a:ext uri="{FF2B5EF4-FFF2-40B4-BE49-F238E27FC236}">
                <a16:creationId xmlns:a16="http://schemas.microsoft.com/office/drawing/2014/main" id="{4432690E-C32B-AEE0-5FC7-92CABDD48816}"/>
              </a:ext>
            </a:extLst>
          </p:cNvPr>
          <p:cNvSpPr>
            <a:spLocks noChangeArrowheads="1"/>
          </p:cNvSpPr>
          <p:nvPr/>
        </p:nvSpPr>
        <p:spPr bwMode="auto">
          <a:xfrm>
            <a:off x="1020576" y="1027060"/>
            <a:ext cx="9943835" cy="652687"/>
          </a:xfrm>
          <a:prstGeom prst="roundRect">
            <a:avLst>
              <a:gd name="adj" fmla="val 0"/>
            </a:avLst>
          </a:prstGeom>
          <a:solidFill>
            <a:schemeClr val="bg1"/>
          </a:solidFill>
          <a:ln w="9525">
            <a:noFill/>
            <a:prstDash val="dash"/>
          </a:ln>
          <a:effectLst/>
        </p:spPr>
        <p:txBody>
          <a:bodyPr wrap="square" lIns="109152" tIns="35998" rIns="35998" bIns="35998" anchor="ctr" anchorCtr="0">
            <a:noAutofit/>
          </a:bodyPr>
          <a:lstStyle/>
          <a:p>
            <a:pPr algn="ctr"/>
            <a:r>
              <a:rPr lang="ja-JP" altLang="en-US" sz="1600" b="1" spc="120" dirty="0">
                <a:solidFill>
                  <a:schemeClr val="tx1">
                    <a:lumMod val="75000"/>
                    <a:lumOff val="25000"/>
                  </a:schemeClr>
                </a:solidFill>
              </a:rPr>
              <a:t>ターゲティングには事前に用意されたセグメントから選択する</a:t>
            </a:r>
            <a:r>
              <a:rPr lang="ja-JP" altLang="en-US" sz="1600" b="1" spc="120" dirty="0">
                <a:solidFill>
                  <a:srgbClr val="EB0083"/>
                </a:solidFill>
              </a:rPr>
              <a:t>「プリセットセグメント」</a:t>
            </a:r>
            <a:r>
              <a:rPr lang="ja-JP" altLang="en-US" sz="1600" b="1" spc="120" dirty="0">
                <a:solidFill>
                  <a:schemeClr val="tx1">
                    <a:lumMod val="75000"/>
                    <a:lumOff val="25000"/>
                  </a:schemeClr>
                </a:solidFill>
              </a:rPr>
              <a:t>と</a:t>
            </a:r>
            <a:endParaRPr lang="en-US" altLang="ja-JP" sz="1600" b="1" spc="120" dirty="0">
              <a:solidFill>
                <a:schemeClr val="tx1">
                  <a:lumMod val="75000"/>
                  <a:lumOff val="25000"/>
                </a:schemeClr>
              </a:solidFill>
            </a:endParaRPr>
          </a:p>
          <a:p>
            <a:pPr algn="ctr"/>
            <a:r>
              <a:rPr lang="ja-JP" altLang="en-US" sz="1600" b="1" spc="120" dirty="0">
                <a:solidFill>
                  <a:schemeClr val="tx1">
                    <a:lumMod val="75000"/>
                    <a:lumOff val="25000"/>
                  </a:schemeClr>
                </a:solidFill>
              </a:rPr>
              <a:t>御社のご要望にあわせて独自に作成する</a:t>
            </a:r>
            <a:r>
              <a:rPr lang="ja-JP" altLang="en-US" sz="1600" b="1" spc="120" dirty="0">
                <a:solidFill>
                  <a:srgbClr val="EB0083"/>
                </a:solidFill>
              </a:rPr>
              <a:t>「カスタムセグメント」</a:t>
            </a:r>
            <a:r>
              <a:rPr lang="ja-JP" altLang="en-US" sz="1600" b="1" spc="120" dirty="0">
                <a:solidFill>
                  <a:schemeClr val="tx1">
                    <a:lumMod val="75000"/>
                    <a:lumOff val="25000"/>
                  </a:schemeClr>
                </a:solidFill>
              </a:rPr>
              <a:t>の</a:t>
            </a:r>
            <a:r>
              <a:rPr lang="en-US" altLang="ja-JP" sz="1600" b="1" spc="120" dirty="0">
                <a:solidFill>
                  <a:schemeClr val="tx1">
                    <a:lumMod val="75000"/>
                    <a:lumOff val="25000"/>
                  </a:schemeClr>
                </a:solidFill>
              </a:rPr>
              <a:t>2</a:t>
            </a:r>
            <a:r>
              <a:rPr lang="ja-JP" altLang="en-US" sz="1600" b="1" spc="120" dirty="0">
                <a:solidFill>
                  <a:schemeClr val="tx1">
                    <a:lumMod val="75000"/>
                    <a:lumOff val="25000"/>
                  </a:schemeClr>
                </a:solidFill>
              </a:rPr>
              <a:t>種類があります。</a:t>
            </a:r>
            <a:endParaRPr lang="en-US" altLang="ja-JP" sz="1600" b="1" spc="120" dirty="0">
              <a:solidFill>
                <a:schemeClr val="tx1">
                  <a:lumMod val="75000"/>
                  <a:lumOff val="25000"/>
                </a:schemeClr>
              </a:solidFill>
            </a:endParaRPr>
          </a:p>
        </p:txBody>
      </p:sp>
      <p:sp>
        <p:nvSpPr>
          <p:cNvPr id="9" name="Google Shape;496;p32">
            <a:extLst>
              <a:ext uri="{FF2B5EF4-FFF2-40B4-BE49-F238E27FC236}">
                <a16:creationId xmlns:a16="http://schemas.microsoft.com/office/drawing/2014/main" id="{FB7E622F-176F-B534-6EEB-84F1689A3CE4}"/>
              </a:ext>
            </a:extLst>
          </p:cNvPr>
          <p:cNvSpPr txBox="1">
            <a:spLocks noGrp="1"/>
          </p:cNvSpPr>
          <p:nvPr>
            <p:ph type="title"/>
          </p:nvPr>
        </p:nvSpPr>
        <p:spPr>
          <a:xfrm>
            <a:off x="533401" y="302141"/>
            <a:ext cx="9837614" cy="332399"/>
          </a:xfrm>
          <a:prstGeom prst="rect">
            <a:avLst/>
          </a:prstGeom>
          <a:noFill/>
          <a:ln>
            <a:noFill/>
          </a:ln>
        </p:spPr>
        <p:txBody>
          <a:bodyPr spcFirstLastPara="1" wrap="square" lIns="0" tIns="0" rIns="0" bIns="0" anchor="ctr" anchorCtr="0">
            <a:spAutoFit/>
          </a:bodyPr>
          <a:lstStyle/>
          <a:p>
            <a:pPr>
              <a:spcBef>
                <a:spcPts val="0"/>
              </a:spcBef>
              <a:buClr>
                <a:schemeClr val="dk1"/>
              </a:buClr>
              <a:buSzPts val="2100"/>
            </a:pPr>
            <a:r>
              <a:rPr lang="ja-JP" altLang="en-US" dirty="0">
                <a:latin typeface="Yu Gothic"/>
                <a:ea typeface="Yu Gothic"/>
              </a:rPr>
              <a:t>ターゲティング</a:t>
            </a:r>
          </a:p>
        </p:txBody>
      </p:sp>
      <p:sp>
        <p:nvSpPr>
          <p:cNvPr id="7" name="Google Shape;442;p31">
            <a:extLst>
              <a:ext uri="{FF2B5EF4-FFF2-40B4-BE49-F238E27FC236}">
                <a16:creationId xmlns:a16="http://schemas.microsoft.com/office/drawing/2014/main" id="{E5A61573-2158-77A2-BBFF-38D007E95951}"/>
              </a:ext>
            </a:extLst>
          </p:cNvPr>
          <p:cNvSpPr/>
          <p:nvPr/>
        </p:nvSpPr>
        <p:spPr>
          <a:xfrm>
            <a:off x="1282179" y="3013458"/>
            <a:ext cx="3282268" cy="922400"/>
          </a:xfrm>
          <a:prstGeom prst="homePlate">
            <a:avLst>
              <a:gd name="adj" fmla="val 0"/>
            </a:avLst>
          </a:prstGeom>
          <a:solidFill>
            <a:schemeClr val="bg1">
              <a:lumMod val="95000"/>
            </a:schemeClr>
          </a:solidFill>
          <a:ln>
            <a:solidFill>
              <a:schemeClr val="tx1">
                <a:lumMod val="75000"/>
                <a:lumOff val="25000"/>
              </a:schemeClr>
            </a:solidFill>
          </a:ln>
        </p:spPr>
        <p:txBody>
          <a:bodyPr spcFirstLastPara="1" wrap="square" lIns="0" tIns="0" rIns="0" bIns="0" anchor="ctr" anchorCtr="1">
            <a:noAutofit/>
          </a:bodyPr>
          <a:lstStyle/>
          <a:p>
            <a:pPr algn="ctr" defTabSz="1219170">
              <a:buClr>
                <a:srgbClr val="FFFFFF"/>
              </a:buClr>
              <a:buSzPts val="700"/>
            </a:pPr>
            <a:r>
              <a:rPr kumimoji="0" lang="ja-JP" altLang="en-US" sz="16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❶ プリセットセグメント</a:t>
            </a:r>
            <a:endParaRPr kumimoji="0" lang="en-US" altLang="ja-JP" sz="16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endParaRPr>
          </a:p>
        </p:txBody>
      </p:sp>
      <p:sp>
        <p:nvSpPr>
          <p:cNvPr id="14" name="Google Shape;442;p31">
            <a:extLst>
              <a:ext uri="{FF2B5EF4-FFF2-40B4-BE49-F238E27FC236}">
                <a16:creationId xmlns:a16="http://schemas.microsoft.com/office/drawing/2014/main" id="{666B3580-CA30-77C8-19D1-CBB043E80DDC}"/>
              </a:ext>
            </a:extLst>
          </p:cNvPr>
          <p:cNvSpPr/>
          <p:nvPr/>
        </p:nvSpPr>
        <p:spPr>
          <a:xfrm>
            <a:off x="1282179" y="4195528"/>
            <a:ext cx="3282268" cy="922400"/>
          </a:xfrm>
          <a:prstGeom prst="homePlate">
            <a:avLst>
              <a:gd name="adj" fmla="val 0"/>
            </a:avLst>
          </a:prstGeom>
          <a:solidFill>
            <a:schemeClr val="bg1">
              <a:lumMod val="95000"/>
            </a:schemeClr>
          </a:solidFill>
          <a:ln>
            <a:solidFill>
              <a:schemeClr val="tx1">
                <a:lumMod val="75000"/>
                <a:lumOff val="25000"/>
              </a:schemeClr>
            </a:solidFill>
          </a:ln>
        </p:spPr>
        <p:txBody>
          <a:bodyPr spcFirstLastPara="1" wrap="square" lIns="0" tIns="0" rIns="0" bIns="0" anchor="ctr" anchorCtr="1">
            <a:noAutofit/>
          </a:bodyPr>
          <a:lstStyle/>
          <a:p>
            <a:pPr algn="ctr" defTabSz="1219170">
              <a:buClr>
                <a:srgbClr val="FFFFFF"/>
              </a:buClr>
              <a:buSzPts val="700"/>
            </a:pPr>
            <a:r>
              <a:rPr lang="ja-JP" altLang="en-US" sz="16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❷ </a:t>
            </a:r>
            <a:r>
              <a:rPr kumimoji="0" lang="ja-JP" altLang="en-US" sz="16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カスタムセグメント</a:t>
            </a:r>
            <a:endParaRPr kumimoji="0" lang="en-US" altLang="ja-JP" sz="16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endParaRPr>
          </a:p>
        </p:txBody>
      </p:sp>
      <p:sp>
        <p:nvSpPr>
          <p:cNvPr id="16" name="Google Shape;442;p31">
            <a:extLst>
              <a:ext uri="{FF2B5EF4-FFF2-40B4-BE49-F238E27FC236}">
                <a16:creationId xmlns:a16="http://schemas.microsoft.com/office/drawing/2014/main" id="{520FD10F-808E-EC19-B7D0-1F37FB362CBF}"/>
              </a:ext>
            </a:extLst>
          </p:cNvPr>
          <p:cNvSpPr/>
          <p:nvPr/>
        </p:nvSpPr>
        <p:spPr>
          <a:xfrm>
            <a:off x="4802930" y="3013458"/>
            <a:ext cx="2493609" cy="922400"/>
          </a:xfrm>
          <a:prstGeom prst="homePlate">
            <a:avLst>
              <a:gd name="adj" fmla="val 0"/>
            </a:avLst>
          </a:prstGeom>
          <a:solidFill>
            <a:schemeClr val="bg1">
              <a:lumMod val="95000"/>
            </a:schemeClr>
          </a:solidFill>
          <a:ln>
            <a:solidFill>
              <a:schemeClr val="tx1">
                <a:lumMod val="75000"/>
                <a:lumOff val="25000"/>
              </a:schemeClr>
            </a:solidFill>
          </a:ln>
        </p:spPr>
        <p:txBody>
          <a:bodyPr spcFirstLastPara="1" wrap="square" lIns="0" tIns="0" rIns="0" bIns="0" anchor="ctr" anchorCtr="1">
            <a:noAutofit/>
          </a:bodyPr>
          <a:lstStyle/>
          <a:p>
            <a:pPr algn="ctr" defTabSz="1219170">
              <a:buClr>
                <a:srgbClr val="FFFFFF"/>
              </a:buClr>
              <a:buSzPts val="700"/>
            </a:pPr>
            <a:r>
              <a:rPr lang="en-US" altLang="ja-JP" sz="16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5</a:t>
            </a:r>
            <a:r>
              <a:rPr lang="ja-JP" altLang="en-US" sz="16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万円 </a:t>
            </a:r>
            <a:r>
              <a:rPr lang="en-US" altLang="ja-JP" sz="12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/1</a:t>
            </a:r>
            <a:r>
              <a:rPr lang="ja-JP" altLang="en-US" sz="12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セグメント利用</a:t>
            </a:r>
            <a:endParaRPr kumimoji="0" lang="en-US" altLang="ja-JP"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endParaRPr>
          </a:p>
        </p:txBody>
      </p:sp>
      <p:sp>
        <p:nvSpPr>
          <p:cNvPr id="17" name="Google Shape;442;p31">
            <a:extLst>
              <a:ext uri="{FF2B5EF4-FFF2-40B4-BE49-F238E27FC236}">
                <a16:creationId xmlns:a16="http://schemas.microsoft.com/office/drawing/2014/main" id="{DA43948E-B683-14C2-4634-EB5167B9A30C}"/>
              </a:ext>
            </a:extLst>
          </p:cNvPr>
          <p:cNvSpPr/>
          <p:nvPr/>
        </p:nvSpPr>
        <p:spPr>
          <a:xfrm>
            <a:off x="4802930" y="4195528"/>
            <a:ext cx="2493609" cy="922400"/>
          </a:xfrm>
          <a:prstGeom prst="homePlate">
            <a:avLst>
              <a:gd name="adj" fmla="val 0"/>
            </a:avLst>
          </a:prstGeom>
          <a:solidFill>
            <a:schemeClr val="bg1">
              <a:lumMod val="95000"/>
            </a:schemeClr>
          </a:solidFill>
          <a:ln>
            <a:solidFill>
              <a:schemeClr val="tx1">
                <a:lumMod val="75000"/>
                <a:lumOff val="25000"/>
              </a:schemeClr>
            </a:solidFill>
          </a:ln>
        </p:spPr>
        <p:txBody>
          <a:bodyPr spcFirstLastPara="1" wrap="square" lIns="0" tIns="0" rIns="0" bIns="0" anchor="ctr" anchorCtr="1">
            <a:noAutofit/>
          </a:bodyPr>
          <a:lstStyle/>
          <a:p>
            <a:pPr algn="ctr" defTabSz="1219170">
              <a:buClr>
                <a:srgbClr val="FFFFFF"/>
              </a:buClr>
              <a:buSzPts val="700"/>
            </a:pPr>
            <a:r>
              <a:rPr lang="en-US" altLang="ja-JP" sz="16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15</a:t>
            </a:r>
            <a:r>
              <a:rPr lang="ja-JP" altLang="en-US" sz="16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万円 </a:t>
            </a:r>
            <a:r>
              <a:rPr lang="en-US" altLang="ja-JP" sz="12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/1</a:t>
            </a:r>
            <a:r>
              <a:rPr lang="ja-JP" altLang="en-US" sz="12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セグメント利用</a:t>
            </a:r>
            <a:endParaRPr kumimoji="0" lang="en-US" altLang="ja-JP"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endParaRPr>
          </a:p>
        </p:txBody>
      </p:sp>
      <p:sp>
        <p:nvSpPr>
          <p:cNvPr id="19" name="Google Shape;442;p31">
            <a:extLst>
              <a:ext uri="{FF2B5EF4-FFF2-40B4-BE49-F238E27FC236}">
                <a16:creationId xmlns:a16="http://schemas.microsoft.com/office/drawing/2014/main" id="{0FBE7719-06AF-CBE7-B6F9-6C8001161196}"/>
              </a:ext>
            </a:extLst>
          </p:cNvPr>
          <p:cNvSpPr/>
          <p:nvPr/>
        </p:nvSpPr>
        <p:spPr>
          <a:xfrm>
            <a:off x="7535022" y="3013457"/>
            <a:ext cx="3429389" cy="922400"/>
          </a:xfrm>
          <a:prstGeom prst="homePlate">
            <a:avLst>
              <a:gd name="adj" fmla="val 0"/>
            </a:avLst>
          </a:prstGeom>
          <a:solidFill>
            <a:schemeClr val="bg1">
              <a:lumMod val="95000"/>
            </a:schemeClr>
          </a:solidFill>
          <a:ln>
            <a:solidFill>
              <a:schemeClr val="tx1">
                <a:lumMod val="75000"/>
                <a:lumOff val="25000"/>
              </a:schemeClr>
            </a:solidFill>
          </a:ln>
        </p:spPr>
        <p:txBody>
          <a:bodyPr spcFirstLastPara="1" wrap="square" lIns="108000" tIns="36000" rIns="108000" bIns="36000" anchor="ctr" anchorCtr="1">
            <a:noAutofit/>
          </a:bodyPr>
          <a:lstStyle/>
          <a:p>
            <a:pPr defTabSz="1219170">
              <a:buClr>
                <a:srgbClr val="FFFFFF"/>
              </a:buClr>
              <a:buSzPts val="700"/>
            </a:pPr>
            <a:r>
              <a:rPr lang="ja-JP" altLang="en-US"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利用頻繁の多い朝日会員属性や興味関心、各業種別のセグメントなど</a:t>
            </a:r>
            <a:endParaRPr kumimoji="0" lang="en-US" altLang="ja-JP"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endParaRPr>
          </a:p>
        </p:txBody>
      </p:sp>
      <p:sp>
        <p:nvSpPr>
          <p:cNvPr id="20" name="Google Shape;442;p31">
            <a:extLst>
              <a:ext uri="{FF2B5EF4-FFF2-40B4-BE49-F238E27FC236}">
                <a16:creationId xmlns:a16="http://schemas.microsoft.com/office/drawing/2014/main" id="{DF140D75-D009-68F5-06CE-9D8E66A56A90}"/>
              </a:ext>
            </a:extLst>
          </p:cNvPr>
          <p:cNvSpPr/>
          <p:nvPr/>
        </p:nvSpPr>
        <p:spPr>
          <a:xfrm>
            <a:off x="7535021" y="4195528"/>
            <a:ext cx="3429389" cy="922400"/>
          </a:xfrm>
          <a:prstGeom prst="homePlate">
            <a:avLst>
              <a:gd name="adj" fmla="val 0"/>
            </a:avLst>
          </a:prstGeom>
          <a:solidFill>
            <a:schemeClr val="bg1">
              <a:lumMod val="95000"/>
            </a:schemeClr>
          </a:solidFill>
          <a:ln>
            <a:solidFill>
              <a:schemeClr val="tx1">
                <a:lumMod val="75000"/>
                <a:lumOff val="25000"/>
              </a:schemeClr>
            </a:solidFill>
          </a:ln>
        </p:spPr>
        <p:txBody>
          <a:bodyPr spcFirstLastPara="1" wrap="square" lIns="108000" tIns="36000" rIns="108000" bIns="36000" anchor="ctr" anchorCtr="1">
            <a:noAutofit/>
          </a:bodyPr>
          <a:lstStyle/>
          <a:p>
            <a:pPr defTabSz="1219170">
              <a:buClr>
                <a:srgbClr val="FFFFFF"/>
              </a:buClr>
              <a:buSzPts val="700"/>
            </a:pPr>
            <a:r>
              <a:rPr kumimoji="0" lang="ja-JP" altLang="en-US"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特定の記事接触者、御社指定のキーワードカテゴリ、御社の広告キャンペーンの広告クリックユーザーなど</a:t>
            </a:r>
            <a:endParaRPr kumimoji="0" lang="en-US" altLang="ja-JP"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endParaRPr>
          </a:p>
        </p:txBody>
      </p:sp>
      <p:sp>
        <p:nvSpPr>
          <p:cNvPr id="21" name="AutoShape 3">
            <a:extLst>
              <a:ext uri="{FF2B5EF4-FFF2-40B4-BE49-F238E27FC236}">
                <a16:creationId xmlns:a16="http://schemas.microsoft.com/office/drawing/2014/main" id="{8F9871ED-4F17-D810-C62C-95156D772BC6}"/>
              </a:ext>
            </a:extLst>
          </p:cNvPr>
          <p:cNvSpPr>
            <a:spLocks noChangeArrowheads="1"/>
          </p:cNvSpPr>
          <p:nvPr/>
        </p:nvSpPr>
        <p:spPr bwMode="auto">
          <a:xfrm>
            <a:off x="1282179" y="5632512"/>
            <a:ext cx="9682231" cy="922400"/>
          </a:xfrm>
          <a:prstGeom prst="roundRect">
            <a:avLst>
              <a:gd name="adj" fmla="val 0"/>
            </a:avLst>
          </a:prstGeom>
          <a:noFill/>
          <a:ln w="9525">
            <a:noFill/>
            <a:prstDash val="dash"/>
          </a:ln>
          <a:effectLst/>
        </p:spPr>
        <p:txBody>
          <a:bodyPr wrap="square" lIns="109152" tIns="35998" rIns="35998" bIns="35998" anchor="ctr" anchorCtr="0">
            <a:noAutofit/>
          </a:bodyPr>
          <a:lstStyle/>
          <a:p>
            <a:r>
              <a:rPr lang="ja-JP" altLang="en-US" sz="1200" b="1" spc="120" dirty="0">
                <a:solidFill>
                  <a:schemeClr val="tx1">
                    <a:lumMod val="75000"/>
                    <a:lumOff val="25000"/>
                  </a:schemeClr>
                </a:solidFill>
              </a:rPr>
              <a:t>＜補足事項＞</a:t>
            </a:r>
            <a:endParaRPr lang="en-US" altLang="ja-JP" sz="1200" b="1" spc="120" dirty="0">
              <a:solidFill>
                <a:schemeClr val="tx1">
                  <a:lumMod val="75000"/>
                  <a:lumOff val="25000"/>
                </a:schemeClr>
              </a:solidFill>
            </a:endParaRPr>
          </a:p>
          <a:p>
            <a:r>
              <a:rPr lang="ja-JP" altLang="en-US" sz="1100" b="1" spc="120" dirty="0">
                <a:solidFill>
                  <a:schemeClr val="tx1">
                    <a:lumMod val="75000"/>
                    <a:lumOff val="25000"/>
                  </a:schemeClr>
                </a:solidFill>
              </a:rPr>
              <a:t>・</a:t>
            </a:r>
            <a:r>
              <a:rPr lang="en-US" altLang="ja-JP" sz="1100" b="1" spc="120" dirty="0">
                <a:solidFill>
                  <a:schemeClr val="tx1">
                    <a:lumMod val="75000"/>
                    <a:lumOff val="25000"/>
                  </a:schemeClr>
                </a:solidFill>
              </a:rPr>
              <a:t>1</a:t>
            </a:r>
            <a:r>
              <a:rPr lang="ja-JP" altLang="en-US" sz="1100" b="1" spc="120" dirty="0">
                <a:solidFill>
                  <a:schemeClr val="tx1">
                    <a:lumMod val="75000"/>
                    <a:lumOff val="25000"/>
                  </a:schemeClr>
                </a:solidFill>
              </a:rPr>
              <a:t>セグメントごとに設定料がかかります</a:t>
            </a:r>
            <a:endParaRPr lang="en-US" altLang="ja-JP" sz="1100" b="1" spc="120" dirty="0">
              <a:solidFill>
                <a:schemeClr val="tx1">
                  <a:lumMod val="75000"/>
                  <a:lumOff val="25000"/>
                </a:schemeClr>
              </a:solidFill>
            </a:endParaRPr>
          </a:p>
          <a:p>
            <a:r>
              <a:rPr lang="ja-JP" altLang="en-US" sz="1100" b="1" spc="120" dirty="0">
                <a:solidFill>
                  <a:schemeClr val="tx1">
                    <a:lumMod val="75000"/>
                    <a:lumOff val="25000"/>
                  </a:schemeClr>
                </a:solidFill>
              </a:rPr>
              <a:t>・プリセットとプリセットの掛け合わせは、プリセット料金が適用されます</a:t>
            </a:r>
            <a:endParaRPr lang="en-US" altLang="ja-JP" sz="1100" b="1" spc="120" dirty="0">
              <a:solidFill>
                <a:schemeClr val="tx1">
                  <a:lumMod val="75000"/>
                  <a:lumOff val="25000"/>
                </a:schemeClr>
              </a:solidFill>
            </a:endParaRPr>
          </a:p>
          <a:p>
            <a:r>
              <a:rPr lang="ja-JP" altLang="en-US" sz="1100" b="1" spc="120" dirty="0">
                <a:solidFill>
                  <a:schemeClr val="tx1">
                    <a:lumMod val="75000"/>
                    <a:lumOff val="25000"/>
                  </a:schemeClr>
                </a:solidFill>
              </a:rPr>
              <a:t>・カスタムセグメントはご発注ごとに作成するため再利用はできません</a:t>
            </a:r>
            <a:endParaRPr lang="en-US" altLang="ja-JP" sz="1100" b="1" spc="120" dirty="0">
              <a:solidFill>
                <a:schemeClr val="tx1">
                  <a:lumMod val="75000"/>
                  <a:lumOff val="25000"/>
                </a:schemeClr>
              </a:solidFill>
            </a:endParaRPr>
          </a:p>
          <a:p>
            <a:r>
              <a:rPr lang="ja-JP" altLang="en-US" sz="1100" b="1" spc="120" dirty="0">
                <a:solidFill>
                  <a:schemeClr val="tx1">
                    <a:lumMod val="75000"/>
                    <a:lumOff val="25000"/>
                  </a:schemeClr>
                </a:solidFill>
              </a:rPr>
              <a:t>・作成したセグメントは拡張して利用します</a:t>
            </a:r>
            <a:endParaRPr lang="en-US" altLang="ja-JP" sz="1100" b="1" spc="120" dirty="0">
              <a:solidFill>
                <a:schemeClr val="tx1">
                  <a:lumMod val="75000"/>
                  <a:lumOff val="25000"/>
                </a:schemeClr>
              </a:solidFill>
            </a:endParaRPr>
          </a:p>
        </p:txBody>
      </p:sp>
      <p:grpSp>
        <p:nvGrpSpPr>
          <p:cNvPr id="2" name="グループ化 1">
            <a:extLst>
              <a:ext uri="{FF2B5EF4-FFF2-40B4-BE49-F238E27FC236}">
                <a16:creationId xmlns:a16="http://schemas.microsoft.com/office/drawing/2014/main" id="{DA0EFCED-C094-4C67-61B3-D77339AC776C}"/>
              </a:ext>
            </a:extLst>
          </p:cNvPr>
          <p:cNvGrpSpPr/>
          <p:nvPr/>
        </p:nvGrpSpPr>
        <p:grpSpPr>
          <a:xfrm>
            <a:off x="1282179" y="2127068"/>
            <a:ext cx="3282268" cy="657198"/>
            <a:chOff x="6647196" y="4085990"/>
            <a:chExt cx="3717296" cy="746920"/>
          </a:xfrm>
        </p:grpSpPr>
        <p:pic>
          <p:nvPicPr>
            <p:cNvPr id="4" name="Google Shape;748;p44">
              <a:extLst>
                <a:ext uri="{FF2B5EF4-FFF2-40B4-BE49-F238E27FC236}">
                  <a16:creationId xmlns:a16="http://schemas.microsoft.com/office/drawing/2014/main" id="{C844B5A7-BA1C-E496-FC0E-528C85E897C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0800000" flipH="1">
              <a:off x="6647196" y="4085990"/>
              <a:ext cx="3717296" cy="746920"/>
            </a:xfrm>
            <a:prstGeom prst="roundRect">
              <a:avLst>
                <a:gd name="adj" fmla="val 0"/>
              </a:avLst>
            </a:prstGeom>
            <a:noFill/>
            <a:ln>
              <a:noFill/>
            </a:ln>
          </p:spPr>
        </p:pic>
        <p:sp>
          <p:nvSpPr>
            <p:cNvPr id="5" name="四角形: 角を丸くする 4">
              <a:extLst>
                <a:ext uri="{FF2B5EF4-FFF2-40B4-BE49-F238E27FC236}">
                  <a16:creationId xmlns:a16="http://schemas.microsoft.com/office/drawing/2014/main" id="{EEAF32E3-4C8C-674C-5B6A-542B0600111D}"/>
                </a:ext>
              </a:extLst>
            </p:cNvPr>
            <p:cNvSpPr/>
            <p:nvPr/>
          </p:nvSpPr>
          <p:spPr>
            <a:xfrm>
              <a:off x="6731208" y="4170569"/>
              <a:ext cx="3549786" cy="573942"/>
            </a:xfrm>
            <a:prstGeom prst="roundRect">
              <a:avLst>
                <a:gd name="adj" fmla="val 0"/>
              </a:avLst>
            </a:prstGeom>
            <a:noFill/>
            <a:ln w="9525" cap="flat" cmpd="sng" algn="ctr">
              <a:solidFill>
                <a:srgbClr val="FFFFFF"/>
              </a:solidFill>
              <a:prstDash val="solid"/>
            </a:ln>
            <a:effectLst/>
          </p:spPr>
          <p:txBody>
            <a:bodyPr rtlCol="0" anchor="ctr"/>
            <a:lstStyle/>
            <a:p>
              <a:pPr marL="0" marR="0" lvl="0" indent="0" algn="ctr" defTabSz="554492" rtl="0" eaLnBrk="1" fontAlgn="auto" latinLnBrk="0" hangingPunct="1">
                <a:lnSpc>
                  <a:spcPct val="100000"/>
                </a:lnSpc>
                <a:spcBef>
                  <a:spcPts val="0"/>
                </a:spcBef>
                <a:spcAft>
                  <a:spcPts val="0"/>
                </a:spcAft>
                <a:buClr>
                  <a:srgbClr val="000000"/>
                </a:buClr>
                <a:buSzTx/>
                <a:buFontTx/>
                <a:buNone/>
                <a:tabLst/>
                <a:defRPr/>
              </a:pPr>
              <a:r>
                <a:rPr lang="ja-JP" altLang="en-US" sz="1600" b="1" spc="182" dirty="0">
                  <a:solidFill>
                    <a:srgbClr val="FFFFFF"/>
                  </a:solidFill>
                  <a:latin typeface="游ゴシック" panose="020B0400000000000000" pitchFamily="50" charset="-128"/>
                  <a:ea typeface="游ゴシック" panose="020B0400000000000000" pitchFamily="50" charset="-128"/>
                  <a:cs typeface="+mn-cs"/>
                  <a:sym typeface="Arial"/>
                </a:rPr>
                <a:t>ターゲティングセグメント</a:t>
              </a:r>
              <a:endParaRPr kumimoji="0" lang="ja-JP" altLang="en-US" sz="1600" b="1" i="0" u="none" strike="noStrike" kern="0" cap="none" spc="182"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endParaRPr>
            </a:p>
          </p:txBody>
        </p:sp>
      </p:grpSp>
      <p:grpSp>
        <p:nvGrpSpPr>
          <p:cNvPr id="6" name="グループ化 5">
            <a:extLst>
              <a:ext uri="{FF2B5EF4-FFF2-40B4-BE49-F238E27FC236}">
                <a16:creationId xmlns:a16="http://schemas.microsoft.com/office/drawing/2014/main" id="{EB248ED1-98B6-9067-7730-A861CD915C06}"/>
              </a:ext>
            </a:extLst>
          </p:cNvPr>
          <p:cNvGrpSpPr/>
          <p:nvPr/>
        </p:nvGrpSpPr>
        <p:grpSpPr>
          <a:xfrm>
            <a:off x="4802930" y="2133016"/>
            <a:ext cx="2493609" cy="657198"/>
            <a:chOff x="6647196" y="4085990"/>
            <a:chExt cx="3717296" cy="746920"/>
          </a:xfrm>
        </p:grpSpPr>
        <p:pic>
          <p:nvPicPr>
            <p:cNvPr id="10" name="Google Shape;748;p44">
              <a:extLst>
                <a:ext uri="{FF2B5EF4-FFF2-40B4-BE49-F238E27FC236}">
                  <a16:creationId xmlns:a16="http://schemas.microsoft.com/office/drawing/2014/main" id="{BDCC98DE-AE21-7E3D-23F4-CF41E0F2364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0800000" flipH="1">
              <a:off x="6647196" y="4085990"/>
              <a:ext cx="3717296" cy="746920"/>
            </a:xfrm>
            <a:prstGeom prst="roundRect">
              <a:avLst>
                <a:gd name="adj" fmla="val 0"/>
              </a:avLst>
            </a:prstGeom>
            <a:noFill/>
            <a:ln>
              <a:noFill/>
            </a:ln>
          </p:spPr>
        </p:pic>
        <p:sp>
          <p:nvSpPr>
            <p:cNvPr id="11" name="四角形: 角を丸くする 10">
              <a:extLst>
                <a:ext uri="{FF2B5EF4-FFF2-40B4-BE49-F238E27FC236}">
                  <a16:creationId xmlns:a16="http://schemas.microsoft.com/office/drawing/2014/main" id="{C98DD0F2-D2C6-90AA-53EA-ED3FE3390384}"/>
                </a:ext>
              </a:extLst>
            </p:cNvPr>
            <p:cNvSpPr/>
            <p:nvPr/>
          </p:nvSpPr>
          <p:spPr>
            <a:xfrm>
              <a:off x="6746355" y="4170569"/>
              <a:ext cx="3517218" cy="573942"/>
            </a:xfrm>
            <a:prstGeom prst="roundRect">
              <a:avLst>
                <a:gd name="adj" fmla="val 0"/>
              </a:avLst>
            </a:prstGeom>
            <a:noFill/>
            <a:ln w="9525" cap="flat" cmpd="sng" algn="ctr">
              <a:solidFill>
                <a:srgbClr val="FFFFFF"/>
              </a:solidFill>
              <a:prstDash val="solid"/>
            </a:ln>
            <a:effectLst/>
          </p:spPr>
          <p:txBody>
            <a:bodyPr rtlCol="0" anchor="ctr"/>
            <a:lstStyle/>
            <a:p>
              <a:pPr marL="0" marR="0" lvl="0" indent="0" algn="ctr" defTabSz="554492" rtl="0" eaLnBrk="1" fontAlgn="auto" latinLnBrk="0" hangingPunct="1">
                <a:lnSpc>
                  <a:spcPct val="100000"/>
                </a:lnSpc>
                <a:spcBef>
                  <a:spcPts val="0"/>
                </a:spcBef>
                <a:spcAft>
                  <a:spcPts val="0"/>
                </a:spcAft>
                <a:buClr>
                  <a:srgbClr val="000000"/>
                </a:buClr>
                <a:buSzTx/>
                <a:buFontTx/>
                <a:buNone/>
                <a:tabLst/>
                <a:defRPr/>
              </a:pPr>
              <a:r>
                <a:rPr lang="ja-JP" altLang="en-US" sz="1600" b="1" spc="182" dirty="0">
                  <a:solidFill>
                    <a:srgbClr val="FFFFFF"/>
                  </a:solidFill>
                  <a:latin typeface="游ゴシック" panose="020B0400000000000000" pitchFamily="50" charset="-128"/>
                  <a:ea typeface="游ゴシック" panose="020B0400000000000000" pitchFamily="50" charset="-128"/>
                  <a:cs typeface="+mn-cs"/>
                  <a:sym typeface="Arial"/>
                </a:rPr>
                <a:t>セグメント設定料金</a:t>
              </a:r>
              <a:endParaRPr kumimoji="0" lang="ja-JP" altLang="en-US" sz="1600" b="1" i="0" u="none" strike="noStrike" kern="0" cap="none" spc="182"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endParaRPr>
            </a:p>
          </p:txBody>
        </p:sp>
      </p:grpSp>
      <p:grpSp>
        <p:nvGrpSpPr>
          <p:cNvPr id="12" name="グループ化 11">
            <a:extLst>
              <a:ext uri="{FF2B5EF4-FFF2-40B4-BE49-F238E27FC236}">
                <a16:creationId xmlns:a16="http://schemas.microsoft.com/office/drawing/2014/main" id="{D32B5731-BF23-6052-EC27-6356B791761F}"/>
              </a:ext>
            </a:extLst>
          </p:cNvPr>
          <p:cNvGrpSpPr/>
          <p:nvPr/>
        </p:nvGrpSpPr>
        <p:grpSpPr>
          <a:xfrm>
            <a:off x="7535021" y="2133016"/>
            <a:ext cx="3429388" cy="657198"/>
            <a:chOff x="6647196" y="4085990"/>
            <a:chExt cx="3717296" cy="746920"/>
          </a:xfrm>
        </p:grpSpPr>
        <p:pic>
          <p:nvPicPr>
            <p:cNvPr id="13" name="Google Shape;748;p44">
              <a:extLst>
                <a:ext uri="{FF2B5EF4-FFF2-40B4-BE49-F238E27FC236}">
                  <a16:creationId xmlns:a16="http://schemas.microsoft.com/office/drawing/2014/main" id="{FFA7E5A6-E559-5105-EA1F-90416D015355}"/>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0800000" flipH="1">
              <a:off x="6647196" y="4085990"/>
              <a:ext cx="3717296" cy="746920"/>
            </a:xfrm>
            <a:prstGeom prst="roundRect">
              <a:avLst>
                <a:gd name="adj" fmla="val 0"/>
              </a:avLst>
            </a:prstGeom>
            <a:noFill/>
            <a:ln>
              <a:noFill/>
            </a:ln>
          </p:spPr>
        </p:pic>
        <p:sp>
          <p:nvSpPr>
            <p:cNvPr id="22" name="四角形: 角を丸くする 21">
              <a:extLst>
                <a:ext uri="{FF2B5EF4-FFF2-40B4-BE49-F238E27FC236}">
                  <a16:creationId xmlns:a16="http://schemas.microsoft.com/office/drawing/2014/main" id="{AA6D9C09-5EB5-D036-FE09-F7BBD309F6BC}"/>
                </a:ext>
              </a:extLst>
            </p:cNvPr>
            <p:cNvSpPr/>
            <p:nvPr/>
          </p:nvSpPr>
          <p:spPr>
            <a:xfrm>
              <a:off x="6731208" y="4170569"/>
              <a:ext cx="3549786" cy="573942"/>
            </a:xfrm>
            <a:prstGeom prst="roundRect">
              <a:avLst>
                <a:gd name="adj" fmla="val 0"/>
              </a:avLst>
            </a:prstGeom>
            <a:noFill/>
            <a:ln w="9525" cap="flat" cmpd="sng" algn="ctr">
              <a:solidFill>
                <a:srgbClr val="FFFFFF"/>
              </a:solidFill>
              <a:prstDash val="solid"/>
            </a:ln>
            <a:effectLst/>
          </p:spPr>
          <p:txBody>
            <a:bodyPr rtlCol="0" anchor="ctr"/>
            <a:lstStyle/>
            <a:p>
              <a:pPr marL="0" marR="0" lvl="0" indent="0" algn="ctr" defTabSz="554492" rtl="0" eaLnBrk="1" fontAlgn="auto" latinLnBrk="0" hangingPunct="1">
                <a:lnSpc>
                  <a:spcPct val="100000"/>
                </a:lnSpc>
                <a:spcBef>
                  <a:spcPts val="0"/>
                </a:spcBef>
                <a:spcAft>
                  <a:spcPts val="0"/>
                </a:spcAft>
                <a:buClr>
                  <a:srgbClr val="000000"/>
                </a:buClr>
                <a:buSzTx/>
                <a:buFontTx/>
                <a:buNone/>
                <a:tabLst/>
                <a:defRPr/>
              </a:pPr>
              <a:r>
                <a:rPr lang="ja-JP" altLang="en-US" sz="1600" b="1" spc="182" dirty="0">
                  <a:solidFill>
                    <a:srgbClr val="FFFFFF"/>
                  </a:solidFill>
                  <a:latin typeface="游ゴシック" panose="020B0400000000000000" pitchFamily="50" charset="-128"/>
                  <a:ea typeface="游ゴシック" panose="020B0400000000000000" pitchFamily="50" charset="-128"/>
                  <a:cs typeface="+mn-cs"/>
                  <a:sym typeface="Arial"/>
                </a:rPr>
                <a:t>内容</a:t>
              </a:r>
              <a:endParaRPr kumimoji="0" lang="ja-JP" altLang="en-US" sz="1600" b="1" i="0" u="none" strike="noStrike" kern="0" cap="none" spc="182"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endParaRPr>
            </a:p>
          </p:txBody>
        </p:sp>
      </p:grpSp>
    </p:spTree>
    <p:extLst>
      <p:ext uri="{BB962C8B-B14F-4D97-AF65-F5344CB8AC3E}">
        <p14:creationId xmlns:p14="http://schemas.microsoft.com/office/powerpoint/2010/main" val="53785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5">
          <a:extLst>
            <a:ext uri="{FF2B5EF4-FFF2-40B4-BE49-F238E27FC236}">
              <a16:creationId xmlns:a16="http://schemas.microsoft.com/office/drawing/2014/main" id="{0E388229-E122-94D5-DEEB-4DCF82115183}"/>
            </a:ext>
          </a:extLst>
        </p:cNvPr>
        <p:cNvGrpSpPr/>
        <p:nvPr/>
      </p:nvGrpSpPr>
      <p:grpSpPr>
        <a:xfrm>
          <a:off x="0" y="0"/>
          <a:ext cx="0" cy="0"/>
          <a:chOff x="0" y="0"/>
          <a:chExt cx="0" cy="0"/>
        </a:xfrm>
      </p:grpSpPr>
      <p:sp>
        <p:nvSpPr>
          <p:cNvPr id="8" name="スライド番号プレースホルダー 3">
            <a:extLst>
              <a:ext uri="{FF2B5EF4-FFF2-40B4-BE49-F238E27FC236}">
                <a16:creationId xmlns:a16="http://schemas.microsoft.com/office/drawing/2014/main" id="{E8819553-1748-D5A2-B603-1C9A476B02C6}"/>
              </a:ext>
            </a:extLst>
          </p:cNvPr>
          <p:cNvSpPr>
            <a:spLocks noGrp="1"/>
          </p:cNvSpPr>
          <p:nvPr>
            <p:ph type="sldNum" sz="quarter" idx="4"/>
          </p:nvPr>
        </p:nvSpPr>
        <p:spPr/>
        <p:txBody>
          <a:bodyPr/>
          <a:lstStyle/>
          <a:p>
            <a:fld id="{3200D908-C2D6-084A-9C6A-44EB3DC58219}" type="slidenum">
              <a:rPr lang="ja-JP" altLang="en-US" smtClean="0">
                <a:sym typeface="Arial"/>
              </a:rPr>
              <a:pPr/>
              <a:t>4</a:t>
            </a:fld>
            <a:endParaRPr lang="ja-JP" altLang="en-US">
              <a:sym typeface="Arial"/>
            </a:endParaRPr>
          </a:p>
        </p:txBody>
      </p:sp>
      <p:sp>
        <p:nvSpPr>
          <p:cNvPr id="4" name="正方形/長方形 3">
            <a:extLst>
              <a:ext uri="{FF2B5EF4-FFF2-40B4-BE49-F238E27FC236}">
                <a16:creationId xmlns:a16="http://schemas.microsoft.com/office/drawing/2014/main" id="{4E959225-CDE5-C07B-1A2B-4D6E251E9B03}"/>
              </a:ext>
            </a:extLst>
          </p:cNvPr>
          <p:cNvSpPr/>
          <p:nvPr/>
        </p:nvSpPr>
        <p:spPr>
          <a:xfrm>
            <a:off x="7018092" y="2000889"/>
            <a:ext cx="1530477" cy="407787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867" kern="0">
              <a:solidFill>
                <a:srgbClr val="FFFFFF"/>
              </a:solidFill>
              <a:latin typeface="游ゴシック" panose="020F0502020204030204"/>
              <a:ea typeface="游ゴシック" panose="020B0400000000000000" pitchFamily="50" charset="-128"/>
              <a:sym typeface="Arial"/>
            </a:endParaRPr>
          </a:p>
        </p:txBody>
      </p:sp>
      <p:sp>
        <p:nvSpPr>
          <p:cNvPr id="5" name="正方形/長方形 4">
            <a:extLst>
              <a:ext uri="{FF2B5EF4-FFF2-40B4-BE49-F238E27FC236}">
                <a16:creationId xmlns:a16="http://schemas.microsoft.com/office/drawing/2014/main" id="{A306019D-4215-0A82-B9C7-AADB1C11788D}"/>
              </a:ext>
            </a:extLst>
          </p:cNvPr>
          <p:cNvSpPr/>
          <p:nvPr/>
        </p:nvSpPr>
        <p:spPr>
          <a:xfrm>
            <a:off x="4940663" y="2000890"/>
            <a:ext cx="1530477" cy="407787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867" kern="0">
              <a:solidFill>
                <a:srgbClr val="FFFFFF"/>
              </a:solidFill>
              <a:latin typeface="游ゴシック" panose="020F0502020204030204"/>
              <a:ea typeface="游ゴシック" panose="020B0400000000000000" pitchFamily="50" charset="-128"/>
              <a:sym typeface="Arial"/>
            </a:endParaRPr>
          </a:p>
        </p:txBody>
      </p:sp>
      <p:sp>
        <p:nvSpPr>
          <p:cNvPr id="10" name="四角形: 角を丸くする 9">
            <a:extLst>
              <a:ext uri="{FF2B5EF4-FFF2-40B4-BE49-F238E27FC236}">
                <a16:creationId xmlns:a16="http://schemas.microsoft.com/office/drawing/2014/main" id="{64F144F5-83CD-A29A-97D5-9A0739CD4070}"/>
              </a:ext>
            </a:extLst>
          </p:cNvPr>
          <p:cNvSpPr/>
          <p:nvPr/>
        </p:nvSpPr>
        <p:spPr>
          <a:xfrm>
            <a:off x="1345605" y="3929602"/>
            <a:ext cx="3194060" cy="702842"/>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ディスプレイ広告</a:t>
            </a:r>
            <a:r>
              <a:rPr kumimoji="1" lang="ja-JP" altLang="en-US" sz="1200" b="1" dirty="0">
                <a:solidFill>
                  <a:schemeClr val="tx1"/>
                </a:solidFill>
              </a:rPr>
              <a:t>（</a:t>
            </a:r>
            <a:r>
              <a:rPr kumimoji="1" lang="en-US" altLang="ja-JP" sz="1200" b="1" dirty="0">
                <a:solidFill>
                  <a:schemeClr val="tx1"/>
                </a:solidFill>
              </a:rPr>
              <a:t>Imp</a:t>
            </a:r>
            <a:r>
              <a:rPr lang="ja-JP" altLang="en-US" sz="1200" b="1" dirty="0">
                <a:solidFill>
                  <a:schemeClr val="tx1"/>
                </a:solidFill>
              </a:rPr>
              <a:t>保証</a:t>
            </a:r>
            <a:r>
              <a:rPr kumimoji="1" lang="ja-JP" altLang="en-US" sz="1200" b="1" dirty="0">
                <a:solidFill>
                  <a:schemeClr val="tx1"/>
                </a:solidFill>
              </a:rPr>
              <a:t>）</a:t>
            </a:r>
            <a:endParaRPr kumimoji="1" lang="ja-JP" altLang="en-US" sz="1300" b="1" dirty="0">
              <a:solidFill>
                <a:schemeClr val="tx1"/>
              </a:solidFill>
            </a:endParaRPr>
          </a:p>
        </p:txBody>
      </p:sp>
      <p:sp>
        <p:nvSpPr>
          <p:cNvPr id="11" name="四角形: 角を丸くする 10">
            <a:extLst>
              <a:ext uri="{FF2B5EF4-FFF2-40B4-BE49-F238E27FC236}">
                <a16:creationId xmlns:a16="http://schemas.microsoft.com/office/drawing/2014/main" id="{015B4143-BBEF-7523-016B-1E3F6762C399}"/>
              </a:ext>
            </a:extLst>
          </p:cNvPr>
          <p:cNvSpPr/>
          <p:nvPr/>
        </p:nvSpPr>
        <p:spPr>
          <a:xfrm>
            <a:off x="1345604" y="4959892"/>
            <a:ext cx="3194393" cy="703044"/>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朝日</a:t>
            </a:r>
            <a:r>
              <a:rPr kumimoji="1" lang="en-US" altLang="ja-JP" sz="1400" b="1" dirty="0">
                <a:solidFill>
                  <a:schemeClr val="tx1"/>
                </a:solidFill>
              </a:rPr>
              <a:t>ID</a:t>
            </a:r>
            <a:r>
              <a:rPr kumimoji="1" lang="ja-JP" altLang="en-US" sz="1400" b="1" dirty="0">
                <a:solidFill>
                  <a:schemeClr val="tx1"/>
                </a:solidFill>
              </a:rPr>
              <a:t>メールマガジン</a:t>
            </a:r>
            <a:r>
              <a:rPr kumimoji="1" lang="ja-JP" altLang="en-US" sz="1200" b="1" dirty="0">
                <a:solidFill>
                  <a:schemeClr val="tx1"/>
                </a:solidFill>
              </a:rPr>
              <a:t>（通数保証）</a:t>
            </a:r>
            <a:endParaRPr kumimoji="1" lang="ja-JP" altLang="en-US" sz="1300" b="1" dirty="0">
              <a:solidFill>
                <a:schemeClr val="tx1"/>
              </a:solidFill>
            </a:endParaRPr>
          </a:p>
        </p:txBody>
      </p:sp>
      <p:sp>
        <p:nvSpPr>
          <p:cNvPr id="12" name="テキスト ボックス 11">
            <a:extLst>
              <a:ext uri="{FF2B5EF4-FFF2-40B4-BE49-F238E27FC236}">
                <a16:creationId xmlns:a16="http://schemas.microsoft.com/office/drawing/2014/main" id="{DFA3CE2D-123E-2851-B817-ACF9C2CBA339}"/>
              </a:ext>
            </a:extLst>
          </p:cNvPr>
          <p:cNvSpPr txBox="1"/>
          <p:nvPr/>
        </p:nvSpPr>
        <p:spPr>
          <a:xfrm>
            <a:off x="5097208" y="4058235"/>
            <a:ext cx="1223412" cy="506036"/>
          </a:xfrm>
          <a:prstGeom prst="rect">
            <a:avLst/>
          </a:prstGeom>
          <a:noFill/>
        </p:spPr>
        <p:txBody>
          <a:bodyPr wrap="none" rtlCol="0">
            <a:spAutoFit/>
          </a:bodyPr>
          <a:lstStyle/>
          <a:p>
            <a:pPr algn="ctr">
              <a:lnSpc>
                <a:spcPts val="1700"/>
              </a:lnSpc>
            </a:pPr>
            <a:r>
              <a:rPr lang="ja-JP" altLang="en-US" sz="1300" b="1">
                <a:solidFill>
                  <a:schemeClr val="dk1"/>
                </a:solidFill>
                <a:latin typeface="游ゴシック" panose="020B0400000000000000" pitchFamily="50" charset="-128"/>
                <a:ea typeface="游ゴシック" panose="020B0400000000000000" pitchFamily="50" charset="-128"/>
              </a:rPr>
              <a:t>各広告枠料金</a:t>
            </a:r>
            <a:endParaRPr lang="en-US" altLang="ja-JP" sz="1300" b="1">
              <a:solidFill>
                <a:schemeClr val="dk1"/>
              </a:solidFill>
              <a:latin typeface="游ゴシック" panose="020B0400000000000000" pitchFamily="50" charset="-128"/>
              <a:ea typeface="游ゴシック" panose="020B0400000000000000" pitchFamily="50" charset="-128"/>
            </a:endParaRPr>
          </a:p>
          <a:p>
            <a:pPr algn="ctr">
              <a:lnSpc>
                <a:spcPts val="1700"/>
              </a:lnSpc>
            </a:pPr>
            <a:r>
              <a:rPr lang="ja-JP" altLang="en-US" sz="900" b="1">
                <a:solidFill>
                  <a:schemeClr val="dk1"/>
                </a:solidFill>
                <a:latin typeface="游ゴシック" panose="020B0400000000000000" pitchFamily="50" charset="-128"/>
                <a:ea typeface="游ゴシック" panose="020B0400000000000000" pitchFamily="50" charset="-128"/>
              </a:rPr>
              <a:t>ノンターゲと同様</a:t>
            </a:r>
            <a:endParaRPr lang="en-US" altLang="ja-JP" sz="900" b="1">
              <a:solidFill>
                <a:schemeClr val="dk1"/>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8DC421D7-EF5C-356D-539D-0A8A96943921}"/>
              </a:ext>
            </a:extLst>
          </p:cNvPr>
          <p:cNvSpPr txBox="1"/>
          <p:nvPr/>
        </p:nvSpPr>
        <p:spPr>
          <a:xfrm>
            <a:off x="6925082" y="4173754"/>
            <a:ext cx="1716222" cy="323165"/>
          </a:xfrm>
          <a:prstGeom prst="rect">
            <a:avLst/>
          </a:prstGeom>
          <a:noFill/>
          <a:ln>
            <a:noFill/>
          </a:ln>
        </p:spPr>
        <p:txBody>
          <a:bodyPr wrap="square" lIns="121920" tIns="60960" rIns="121920" bIns="60960" rtlCol="0" anchor="t">
            <a:spAutoFit/>
          </a:bodyPr>
          <a:lstStyle/>
          <a:p>
            <a:pPr algn="ctr"/>
            <a:r>
              <a:rPr lang="ja-JP" altLang="en-US" sz="1300" b="1" dirty="0">
                <a:solidFill>
                  <a:schemeClr val="dk1"/>
                </a:solidFill>
                <a:latin typeface="游ゴシック" panose="020B0400000000000000" pitchFamily="50" charset="-128"/>
                <a:ea typeface="游ゴシック" panose="020B0400000000000000" pitchFamily="50" charset="-128"/>
              </a:rPr>
              <a:t>セグメント設定料</a:t>
            </a:r>
          </a:p>
        </p:txBody>
      </p:sp>
      <p:sp>
        <p:nvSpPr>
          <p:cNvPr id="23" name="テキスト ボックス 22">
            <a:extLst>
              <a:ext uri="{FF2B5EF4-FFF2-40B4-BE49-F238E27FC236}">
                <a16:creationId xmlns:a16="http://schemas.microsoft.com/office/drawing/2014/main" id="{9E2C9FD0-A850-83F1-7B40-1AF4771F0429}"/>
              </a:ext>
            </a:extLst>
          </p:cNvPr>
          <p:cNvSpPr txBox="1"/>
          <p:nvPr/>
        </p:nvSpPr>
        <p:spPr>
          <a:xfrm>
            <a:off x="4981792" y="5088626"/>
            <a:ext cx="1454244" cy="506036"/>
          </a:xfrm>
          <a:prstGeom prst="rect">
            <a:avLst/>
          </a:prstGeom>
          <a:noFill/>
        </p:spPr>
        <p:txBody>
          <a:bodyPr wrap="none" rtlCol="0">
            <a:spAutoFit/>
          </a:bodyPr>
          <a:lstStyle/>
          <a:p>
            <a:pPr algn="ctr">
              <a:lnSpc>
                <a:spcPts val="1700"/>
              </a:lnSpc>
            </a:pPr>
            <a:r>
              <a:rPr lang="en-US" altLang="ja-JP" sz="1300" b="1">
                <a:solidFill>
                  <a:schemeClr val="dk1"/>
                </a:solidFill>
                <a:latin typeface="游ゴシック" panose="020B0400000000000000" pitchFamily="50" charset="-128"/>
                <a:ea typeface="游ゴシック" panose="020B0400000000000000" pitchFamily="50" charset="-128"/>
              </a:rPr>
              <a:t>20</a:t>
            </a:r>
            <a:r>
              <a:rPr lang="ja-JP" altLang="en-US" sz="1300" b="1">
                <a:solidFill>
                  <a:schemeClr val="dk1"/>
                </a:solidFill>
                <a:latin typeface="游ゴシック" panose="020B0400000000000000" pitchFamily="50" charset="-128"/>
                <a:ea typeface="游ゴシック" panose="020B0400000000000000" pitchFamily="50" charset="-128"/>
              </a:rPr>
              <a:t>円／</a:t>
            </a:r>
            <a:r>
              <a:rPr lang="ja-JP" altLang="en-US" sz="1100" b="1">
                <a:solidFill>
                  <a:schemeClr val="dk1"/>
                </a:solidFill>
                <a:latin typeface="游ゴシック" panose="020B0400000000000000" pitchFamily="50" charset="-128"/>
                <a:ea typeface="游ゴシック" panose="020B0400000000000000" pitchFamily="50" charset="-128"/>
              </a:rPr>
              <a:t>通</a:t>
            </a:r>
            <a:endParaRPr lang="en-US" altLang="ja-JP" sz="1300" b="1">
              <a:solidFill>
                <a:schemeClr val="dk1"/>
              </a:solidFill>
              <a:latin typeface="游ゴシック" panose="020B0400000000000000" pitchFamily="50" charset="-128"/>
              <a:ea typeface="游ゴシック" panose="020B0400000000000000" pitchFamily="50" charset="-128"/>
            </a:endParaRPr>
          </a:p>
          <a:p>
            <a:pPr algn="ctr">
              <a:lnSpc>
                <a:spcPts val="1700"/>
              </a:lnSpc>
            </a:pPr>
            <a:r>
              <a:rPr lang="ja-JP" altLang="en-US" sz="900" b="1">
                <a:solidFill>
                  <a:schemeClr val="dk1"/>
                </a:solidFill>
                <a:latin typeface="游ゴシック" panose="020B0400000000000000" pitchFamily="50" charset="-128"/>
                <a:ea typeface="游ゴシック" panose="020B0400000000000000" pitchFamily="50" charset="-128"/>
              </a:rPr>
              <a:t>セグメントによらず固定</a:t>
            </a:r>
            <a:endParaRPr lang="en-US" altLang="ja-JP" sz="1200" b="1">
              <a:solidFill>
                <a:schemeClr val="dk1"/>
              </a:solidFill>
              <a:latin typeface="游ゴシック" panose="020B0400000000000000" pitchFamily="50" charset="-128"/>
              <a:ea typeface="游ゴシック" panose="020B0400000000000000" pitchFamily="50" charset="-128"/>
            </a:endParaRPr>
          </a:p>
        </p:txBody>
      </p:sp>
      <p:sp>
        <p:nvSpPr>
          <p:cNvPr id="24" name="Google Shape;541;p33">
            <a:extLst>
              <a:ext uri="{FF2B5EF4-FFF2-40B4-BE49-F238E27FC236}">
                <a16:creationId xmlns:a16="http://schemas.microsoft.com/office/drawing/2014/main" id="{4CD46CD8-7BC7-5177-C17F-43A83CB0E6F2}"/>
              </a:ext>
            </a:extLst>
          </p:cNvPr>
          <p:cNvSpPr/>
          <p:nvPr/>
        </p:nvSpPr>
        <p:spPr>
          <a:xfrm>
            <a:off x="6628065" y="4140250"/>
            <a:ext cx="276560" cy="309689"/>
          </a:xfrm>
          <a:prstGeom prst="mathPlus">
            <a:avLst>
              <a:gd name="adj1" fmla="val 23520"/>
            </a:avLst>
          </a:prstGeom>
          <a:solidFill>
            <a:schemeClr val="lt2"/>
          </a:solidFill>
          <a:ln>
            <a:noFill/>
          </a:ln>
        </p:spPr>
        <p:txBody>
          <a:bodyPr spcFirstLastPara="1" wrap="square" lIns="121900" tIns="121900" rIns="121900" bIns="121900" anchor="ctr" anchorCtr="0">
            <a:noAutofit/>
          </a:bodyPr>
          <a:lstStyle/>
          <a:p>
            <a:pPr algn="ctr"/>
            <a:endParaRPr lang="ja-JP" altLang="en-US" sz="1733">
              <a:latin typeface="游ゴシック" panose="020B0400000000000000" pitchFamily="50" charset="-128"/>
              <a:ea typeface="游ゴシック" panose="020B0400000000000000" pitchFamily="50" charset="-128"/>
            </a:endParaRPr>
          </a:p>
        </p:txBody>
      </p:sp>
      <p:sp>
        <p:nvSpPr>
          <p:cNvPr id="25" name="Google Shape;541;p33">
            <a:extLst>
              <a:ext uri="{FF2B5EF4-FFF2-40B4-BE49-F238E27FC236}">
                <a16:creationId xmlns:a16="http://schemas.microsoft.com/office/drawing/2014/main" id="{9DA6F6BB-B7C3-673E-8BE0-A01CA7238AB9}"/>
              </a:ext>
            </a:extLst>
          </p:cNvPr>
          <p:cNvSpPr/>
          <p:nvPr/>
        </p:nvSpPr>
        <p:spPr>
          <a:xfrm>
            <a:off x="6628065" y="5148755"/>
            <a:ext cx="276560" cy="309689"/>
          </a:xfrm>
          <a:prstGeom prst="mathPlus">
            <a:avLst>
              <a:gd name="adj1" fmla="val 23520"/>
            </a:avLst>
          </a:prstGeom>
          <a:solidFill>
            <a:schemeClr val="lt2"/>
          </a:solidFill>
          <a:ln>
            <a:noFill/>
          </a:ln>
        </p:spPr>
        <p:txBody>
          <a:bodyPr spcFirstLastPara="1" wrap="square" lIns="121900" tIns="121900" rIns="121900" bIns="121900" anchor="ctr" anchorCtr="0">
            <a:noAutofit/>
          </a:bodyPr>
          <a:lstStyle/>
          <a:p>
            <a:pPr algn="ctr"/>
            <a:endParaRPr lang="ja-JP" altLang="en-US" sz="1733">
              <a:latin typeface="游ゴシック" panose="020B0400000000000000" pitchFamily="50" charset="-128"/>
              <a:ea typeface="游ゴシック" panose="020B0400000000000000" pitchFamily="50" charset="-128"/>
            </a:endParaRPr>
          </a:p>
        </p:txBody>
      </p:sp>
      <p:sp>
        <p:nvSpPr>
          <p:cNvPr id="28" name="二等辺三角形 27">
            <a:extLst>
              <a:ext uri="{FF2B5EF4-FFF2-40B4-BE49-F238E27FC236}">
                <a16:creationId xmlns:a16="http://schemas.microsoft.com/office/drawing/2014/main" id="{A761E457-034A-179A-8107-2D8BCAE43799}"/>
              </a:ext>
            </a:extLst>
          </p:cNvPr>
          <p:cNvSpPr/>
          <p:nvPr/>
        </p:nvSpPr>
        <p:spPr>
          <a:xfrm rot="5400000">
            <a:off x="8833418" y="4227722"/>
            <a:ext cx="515563" cy="17659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89"/>
          </a:p>
        </p:txBody>
      </p:sp>
      <p:sp>
        <p:nvSpPr>
          <p:cNvPr id="29" name="テキスト ボックス 28">
            <a:extLst>
              <a:ext uri="{FF2B5EF4-FFF2-40B4-BE49-F238E27FC236}">
                <a16:creationId xmlns:a16="http://schemas.microsoft.com/office/drawing/2014/main" id="{C11B07FA-6FC2-77AC-CC03-1E54D42D544D}"/>
              </a:ext>
            </a:extLst>
          </p:cNvPr>
          <p:cNvSpPr txBox="1"/>
          <p:nvPr/>
        </p:nvSpPr>
        <p:spPr>
          <a:xfrm>
            <a:off x="6925082" y="5147995"/>
            <a:ext cx="1716222" cy="323165"/>
          </a:xfrm>
          <a:prstGeom prst="rect">
            <a:avLst/>
          </a:prstGeom>
          <a:noFill/>
          <a:ln>
            <a:noFill/>
          </a:ln>
        </p:spPr>
        <p:txBody>
          <a:bodyPr wrap="square" lIns="121920" tIns="60960" rIns="121920" bIns="60960" rtlCol="0" anchor="t">
            <a:spAutoFit/>
          </a:bodyPr>
          <a:lstStyle/>
          <a:p>
            <a:pPr algn="ctr"/>
            <a:r>
              <a:rPr lang="ja-JP" altLang="en-US" sz="1300" b="1">
                <a:solidFill>
                  <a:schemeClr val="dk1"/>
                </a:solidFill>
                <a:latin typeface="游ゴシック" panose="020B0400000000000000" pitchFamily="50" charset="-128"/>
                <a:ea typeface="游ゴシック" panose="020B0400000000000000" pitchFamily="50" charset="-128"/>
              </a:rPr>
              <a:t>セグメント設定料</a:t>
            </a:r>
          </a:p>
        </p:txBody>
      </p:sp>
      <p:sp>
        <p:nvSpPr>
          <p:cNvPr id="30" name="Google Shape;442;p31">
            <a:extLst>
              <a:ext uri="{FF2B5EF4-FFF2-40B4-BE49-F238E27FC236}">
                <a16:creationId xmlns:a16="http://schemas.microsoft.com/office/drawing/2014/main" id="{D09A3668-B8E3-247F-97FB-5D55480B3858}"/>
              </a:ext>
            </a:extLst>
          </p:cNvPr>
          <p:cNvSpPr/>
          <p:nvPr/>
        </p:nvSpPr>
        <p:spPr>
          <a:xfrm>
            <a:off x="6868693" y="2193426"/>
            <a:ext cx="1822133" cy="680617"/>
          </a:xfrm>
          <a:prstGeom prst="homePlate">
            <a:avLst>
              <a:gd name="adj" fmla="val 0"/>
            </a:avLst>
          </a:prstGeom>
          <a:solidFill>
            <a:schemeClr val="tx1">
              <a:lumMod val="65000"/>
              <a:lumOff val="35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300" b="1" kern="0" spc="120" dirty="0">
                <a:solidFill>
                  <a:srgbClr val="FFFFFF"/>
                </a:solidFill>
                <a:latin typeface="游ゴシック" panose="020B0400000000000000" pitchFamily="50" charset="-128"/>
                <a:ea typeface="游ゴシック" panose="020B0400000000000000" pitchFamily="50" charset="-128"/>
                <a:cs typeface="Meiryo"/>
                <a:sym typeface="Meiryo"/>
              </a:rPr>
              <a:t>セグメント設定料金</a:t>
            </a:r>
            <a:endParaRPr kumimoji="0" lang="en-US" altLang="ja-JP" sz="1300" b="1" kern="0" spc="120" dirty="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31" name="Google Shape;442;p31">
            <a:extLst>
              <a:ext uri="{FF2B5EF4-FFF2-40B4-BE49-F238E27FC236}">
                <a16:creationId xmlns:a16="http://schemas.microsoft.com/office/drawing/2014/main" id="{9676AAB1-4782-47E1-5CA1-083A272330B3}"/>
              </a:ext>
            </a:extLst>
          </p:cNvPr>
          <p:cNvSpPr/>
          <p:nvPr/>
        </p:nvSpPr>
        <p:spPr>
          <a:xfrm>
            <a:off x="1282179" y="2208348"/>
            <a:ext cx="3282268" cy="657198"/>
          </a:xfrm>
          <a:prstGeom prst="homePlate">
            <a:avLst>
              <a:gd name="adj" fmla="val 0"/>
            </a:avLst>
          </a:prstGeom>
          <a:solidFill>
            <a:schemeClr val="bg1"/>
          </a:solidFill>
          <a:ln>
            <a:solidFill>
              <a:schemeClr val="tx1">
                <a:lumMod val="75000"/>
                <a:lumOff val="25000"/>
              </a:schemeClr>
            </a:solidFill>
          </a:ln>
        </p:spPr>
        <p:txBody>
          <a:bodyPr spcFirstLastPara="1" wrap="square" lIns="0" tIns="0" rIns="0" bIns="0" anchor="ctr" anchorCtr="1">
            <a:noAutofit/>
          </a:bodyPr>
          <a:lstStyle/>
          <a:p>
            <a:pPr algn="ctr" defTabSz="1219170">
              <a:buClr>
                <a:srgbClr val="FFFFFF"/>
              </a:buClr>
              <a:buSzPts val="700"/>
            </a:pPr>
            <a:r>
              <a:rPr lang="ja-JP" altLang="en-US"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広告</a:t>
            </a:r>
            <a:r>
              <a:rPr kumimoji="0" lang="ja-JP" altLang="en-US"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メニュー</a:t>
            </a:r>
            <a:endParaRPr kumimoji="0" lang="en-US" altLang="ja-JP"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endParaRPr>
          </a:p>
        </p:txBody>
      </p:sp>
      <p:sp>
        <p:nvSpPr>
          <p:cNvPr id="480" name="Google Shape;442;p31">
            <a:extLst>
              <a:ext uri="{FF2B5EF4-FFF2-40B4-BE49-F238E27FC236}">
                <a16:creationId xmlns:a16="http://schemas.microsoft.com/office/drawing/2014/main" id="{8E85B23D-AA47-0556-FB63-79DCDE004470}"/>
              </a:ext>
            </a:extLst>
          </p:cNvPr>
          <p:cNvSpPr/>
          <p:nvPr/>
        </p:nvSpPr>
        <p:spPr>
          <a:xfrm>
            <a:off x="4807226" y="2193426"/>
            <a:ext cx="1822133" cy="680617"/>
          </a:xfrm>
          <a:prstGeom prst="homePlate">
            <a:avLst>
              <a:gd name="adj" fmla="val 0"/>
            </a:avLst>
          </a:prstGeom>
          <a:solidFill>
            <a:schemeClr val="tx1">
              <a:lumMod val="65000"/>
              <a:lumOff val="35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300" b="1" kern="0" spc="120">
                <a:solidFill>
                  <a:srgbClr val="FFFFFF"/>
                </a:solidFill>
                <a:latin typeface="游ゴシック" panose="020B0400000000000000" pitchFamily="50" charset="-128"/>
                <a:ea typeface="游ゴシック" panose="020B0400000000000000" pitchFamily="50" charset="-128"/>
                <a:cs typeface="Meiryo"/>
                <a:sym typeface="Meiryo"/>
              </a:rPr>
              <a:t>広告掲載料金</a:t>
            </a:r>
            <a:endParaRPr kumimoji="0" lang="en-US" altLang="ja-JP" sz="1300" b="1" kern="0" spc="120">
              <a:solidFill>
                <a:srgbClr val="FFFFFF"/>
              </a:solidFill>
              <a:latin typeface="游ゴシック" panose="020B0400000000000000" pitchFamily="50" charset="-128"/>
              <a:ea typeface="游ゴシック" panose="020B0400000000000000" pitchFamily="50" charset="-128"/>
              <a:cs typeface="Meiryo"/>
              <a:sym typeface="Meiryo"/>
            </a:endParaRPr>
          </a:p>
        </p:txBody>
      </p:sp>
      <p:cxnSp>
        <p:nvCxnSpPr>
          <p:cNvPr id="482" name="直線コネクタ 481">
            <a:extLst>
              <a:ext uri="{FF2B5EF4-FFF2-40B4-BE49-F238E27FC236}">
                <a16:creationId xmlns:a16="http://schemas.microsoft.com/office/drawing/2014/main" id="{036F8B61-FEB1-96A9-4409-AF663341FC8D}"/>
              </a:ext>
            </a:extLst>
          </p:cNvPr>
          <p:cNvCxnSpPr>
            <a:cxnSpLocks/>
          </p:cNvCxnSpPr>
          <p:nvPr/>
        </p:nvCxnSpPr>
        <p:spPr>
          <a:xfrm flipV="1">
            <a:off x="1291865" y="4830441"/>
            <a:ext cx="7402406"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3" name="直線コネクタ 482">
            <a:extLst>
              <a:ext uri="{FF2B5EF4-FFF2-40B4-BE49-F238E27FC236}">
                <a16:creationId xmlns:a16="http://schemas.microsoft.com/office/drawing/2014/main" id="{CD99C811-77A9-32F0-D1C4-C49A0E7F25BC}"/>
              </a:ext>
            </a:extLst>
          </p:cNvPr>
          <p:cNvCxnSpPr>
            <a:cxnSpLocks/>
          </p:cNvCxnSpPr>
          <p:nvPr/>
        </p:nvCxnSpPr>
        <p:spPr>
          <a:xfrm flipV="1">
            <a:off x="1291865" y="5844096"/>
            <a:ext cx="7402406"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5" name="直線コネクタ 484">
            <a:extLst>
              <a:ext uri="{FF2B5EF4-FFF2-40B4-BE49-F238E27FC236}">
                <a16:creationId xmlns:a16="http://schemas.microsoft.com/office/drawing/2014/main" id="{A6549E9F-E8D5-9DDA-4E84-B512B856F94B}"/>
              </a:ext>
            </a:extLst>
          </p:cNvPr>
          <p:cNvCxnSpPr>
            <a:cxnSpLocks/>
          </p:cNvCxnSpPr>
          <p:nvPr/>
        </p:nvCxnSpPr>
        <p:spPr>
          <a:xfrm flipV="1">
            <a:off x="1291865" y="3816786"/>
            <a:ext cx="7402406"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86" name="四角形: 角を丸くする 485">
            <a:extLst>
              <a:ext uri="{FF2B5EF4-FFF2-40B4-BE49-F238E27FC236}">
                <a16:creationId xmlns:a16="http://schemas.microsoft.com/office/drawing/2014/main" id="{D3D1F528-8727-4CB1-B438-5255DB75896D}"/>
              </a:ext>
            </a:extLst>
          </p:cNvPr>
          <p:cNvSpPr/>
          <p:nvPr/>
        </p:nvSpPr>
        <p:spPr>
          <a:xfrm>
            <a:off x="1345605" y="3009198"/>
            <a:ext cx="3194060" cy="702842"/>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タイアップ広告</a:t>
            </a:r>
            <a:r>
              <a:rPr kumimoji="1" lang="ja-JP" altLang="en-US" sz="1200" b="1" dirty="0">
                <a:solidFill>
                  <a:schemeClr val="tx1"/>
                </a:solidFill>
              </a:rPr>
              <a:t>（</a:t>
            </a:r>
            <a:r>
              <a:rPr kumimoji="1" lang="en-US" altLang="ja-JP" sz="1200" b="1" dirty="0">
                <a:solidFill>
                  <a:schemeClr val="tx1"/>
                </a:solidFill>
              </a:rPr>
              <a:t>PV</a:t>
            </a:r>
            <a:r>
              <a:rPr lang="ja-JP" altLang="en-US" sz="1200" b="1" dirty="0">
                <a:solidFill>
                  <a:schemeClr val="tx1"/>
                </a:solidFill>
              </a:rPr>
              <a:t>保証</a:t>
            </a:r>
            <a:r>
              <a:rPr kumimoji="1" lang="ja-JP" altLang="en-US" sz="1200" b="1" dirty="0">
                <a:solidFill>
                  <a:schemeClr val="tx1"/>
                </a:solidFill>
              </a:rPr>
              <a:t>）</a:t>
            </a:r>
            <a:endParaRPr kumimoji="1" lang="ja-JP" altLang="en-US" sz="1300" b="1" dirty="0">
              <a:solidFill>
                <a:schemeClr val="tx1"/>
              </a:solidFill>
            </a:endParaRPr>
          </a:p>
        </p:txBody>
      </p:sp>
      <p:sp>
        <p:nvSpPr>
          <p:cNvPr id="487" name="テキスト ボックス 486">
            <a:extLst>
              <a:ext uri="{FF2B5EF4-FFF2-40B4-BE49-F238E27FC236}">
                <a16:creationId xmlns:a16="http://schemas.microsoft.com/office/drawing/2014/main" id="{96EA7DE6-AA57-8649-C91E-1B0CA6B6CF8B}"/>
              </a:ext>
            </a:extLst>
          </p:cNvPr>
          <p:cNvSpPr txBox="1"/>
          <p:nvPr/>
        </p:nvSpPr>
        <p:spPr>
          <a:xfrm>
            <a:off x="4901642" y="3207080"/>
            <a:ext cx="1614545" cy="292388"/>
          </a:xfrm>
          <a:prstGeom prst="rect">
            <a:avLst/>
          </a:prstGeom>
          <a:noFill/>
        </p:spPr>
        <p:txBody>
          <a:bodyPr wrap="none" rtlCol="0">
            <a:spAutoFit/>
          </a:bodyPr>
          <a:lstStyle/>
          <a:p>
            <a:pPr algn="ctr"/>
            <a:r>
              <a:rPr lang="ja-JP" altLang="en-US" sz="1300" b="1">
                <a:solidFill>
                  <a:schemeClr val="dk1"/>
                </a:solidFill>
                <a:latin typeface="游ゴシック" panose="020B0400000000000000" pitchFamily="50" charset="-128"/>
                <a:ea typeface="游ゴシック" panose="020B0400000000000000" pitchFamily="50" charset="-128"/>
              </a:rPr>
              <a:t>ノンターゲ</a:t>
            </a:r>
            <a:r>
              <a:rPr lang="en-US" altLang="ja-JP" sz="1300" b="1">
                <a:solidFill>
                  <a:schemeClr val="dk1"/>
                </a:solidFill>
                <a:latin typeface="游ゴシック" panose="020B0400000000000000" pitchFamily="50" charset="-128"/>
                <a:ea typeface="游ゴシック" panose="020B0400000000000000" pitchFamily="50" charset="-128"/>
              </a:rPr>
              <a:t>×120%</a:t>
            </a:r>
          </a:p>
        </p:txBody>
      </p:sp>
      <p:sp>
        <p:nvSpPr>
          <p:cNvPr id="488" name="Google Shape;541;p33">
            <a:extLst>
              <a:ext uri="{FF2B5EF4-FFF2-40B4-BE49-F238E27FC236}">
                <a16:creationId xmlns:a16="http://schemas.microsoft.com/office/drawing/2014/main" id="{88E70CCF-EB6C-888E-A489-078C0D49D83C}"/>
              </a:ext>
            </a:extLst>
          </p:cNvPr>
          <p:cNvSpPr/>
          <p:nvPr/>
        </p:nvSpPr>
        <p:spPr>
          <a:xfrm>
            <a:off x="6628065" y="3197960"/>
            <a:ext cx="276560" cy="309689"/>
          </a:xfrm>
          <a:prstGeom prst="mathPlus">
            <a:avLst>
              <a:gd name="adj1" fmla="val 23520"/>
            </a:avLst>
          </a:prstGeom>
          <a:solidFill>
            <a:schemeClr val="lt2"/>
          </a:solidFill>
          <a:ln>
            <a:noFill/>
          </a:ln>
        </p:spPr>
        <p:txBody>
          <a:bodyPr spcFirstLastPara="1" wrap="square" lIns="121900" tIns="121900" rIns="121900" bIns="121900" anchor="ctr" anchorCtr="0">
            <a:noAutofit/>
          </a:bodyPr>
          <a:lstStyle/>
          <a:p>
            <a:pPr algn="ctr"/>
            <a:endParaRPr lang="ja-JP" altLang="en-US" sz="1733">
              <a:latin typeface="游ゴシック" panose="020B0400000000000000" pitchFamily="50" charset="-128"/>
              <a:ea typeface="游ゴシック" panose="020B0400000000000000" pitchFamily="50" charset="-128"/>
            </a:endParaRPr>
          </a:p>
        </p:txBody>
      </p:sp>
      <p:sp>
        <p:nvSpPr>
          <p:cNvPr id="489" name="テキスト ボックス 488">
            <a:extLst>
              <a:ext uri="{FF2B5EF4-FFF2-40B4-BE49-F238E27FC236}">
                <a16:creationId xmlns:a16="http://schemas.microsoft.com/office/drawing/2014/main" id="{8B27473D-1C02-5673-76C4-FC2A8B6D77C9}"/>
              </a:ext>
            </a:extLst>
          </p:cNvPr>
          <p:cNvSpPr txBox="1"/>
          <p:nvPr/>
        </p:nvSpPr>
        <p:spPr>
          <a:xfrm>
            <a:off x="6925082" y="3197200"/>
            <a:ext cx="1716222" cy="323165"/>
          </a:xfrm>
          <a:prstGeom prst="rect">
            <a:avLst/>
          </a:prstGeom>
          <a:noFill/>
          <a:ln>
            <a:noFill/>
          </a:ln>
        </p:spPr>
        <p:txBody>
          <a:bodyPr wrap="square" lIns="121920" tIns="60960" rIns="121920" bIns="60960" rtlCol="0" anchor="t">
            <a:spAutoFit/>
          </a:bodyPr>
          <a:lstStyle/>
          <a:p>
            <a:pPr algn="ctr"/>
            <a:r>
              <a:rPr lang="ja-JP" altLang="en-US" sz="1300" b="1">
                <a:solidFill>
                  <a:schemeClr val="dk1"/>
                </a:solidFill>
                <a:latin typeface="游ゴシック" panose="020B0400000000000000" pitchFamily="50" charset="-128"/>
                <a:ea typeface="游ゴシック" panose="020B0400000000000000" pitchFamily="50" charset="-128"/>
              </a:rPr>
              <a:t>セグメント設定料</a:t>
            </a:r>
          </a:p>
        </p:txBody>
      </p:sp>
      <p:sp>
        <p:nvSpPr>
          <p:cNvPr id="490" name="正方形/長方形 489">
            <a:extLst>
              <a:ext uri="{FF2B5EF4-FFF2-40B4-BE49-F238E27FC236}">
                <a16:creationId xmlns:a16="http://schemas.microsoft.com/office/drawing/2014/main" id="{F1F34EEE-0A23-5340-CDAD-3AA60CEDAF88}"/>
              </a:ext>
            </a:extLst>
          </p:cNvPr>
          <p:cNvSpPr/>
          <p:nvPr/>
        </p:nvSpPr>
        <p:spPr>
          <a:xfrm>
            <a:off x="9631993" y="2000881"/>
            <a:ext cx="1079550" cy="407787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defTabSz="1219170">
              <a:buClr>
                <a:srgbClr val="000000"/>
              </a:buClr>
            </a:pPr>
            <a:endParaRPr lang="en-US" altLang="ja-JP" sz="1400" b="1" kern="0">
              <a:solidFill>
                <a:schemeClr val="tx1">
                  <a:lumMod val="75000"/>
                  <a:lumOff val="25000"/>
                </a:schemeClr>
              </a:solidFill>
              <a:ea typeface="游ゴシック" panose="020B0400000000000000" pitchFamily="50" charset="-128"/>
              <a:sym typeface="Arial"/>
            </a:endParaRPr>
          </a:p>
          <a:p>
            <a:pPr algn="ctr" defTabSz="1219170">
              <a:buClr>
                <a:srgbClr val="000000"/>
              </a:buClr>
            </a:pPr>
            <a:endParaRPr lang="en-US" altLang="ja-JP" sz="1400" b="1" kern="0">
              <a:solidFill>
                <a:schemeClr val="tx1">
                  <a:lumMod val="75000"/>
                  <a:lumOff val="25000"/>
                </a:schemeClr>
              </a:solidFill>
              <a:ea typeface="游ゴシック" panose="020B0400000000000000" pitchFamily="50" charset="-128"/>
              <a:sym typeface="Arial"/>
            </a:endParaRPr>
          </a:p>
          <a:p>
            <a:pPr algn="ctr" defTabSz="1219170">
              <a:buClr>
                <a:srgbClr val="000000"/>
              </a:buClr>
            </a:pPr>
            <a:endParaRPr lang="en-US" altLang="ja-JP" sz="1400" b="1" kern="0">
              <a:solidFill>
                <a:schemeClr val="tx1">
                  <a:lumMod val="75000"/>
                  <a:lumOff val="25000"/>
                </a:schemeClr>
              </a:solidFill>
              <a:ea typeface="游ゴシック" panose="020B0400000000000000" pitchFamily="50" charset="-128"/>
              <a:sym typeface="Arial"/>
            </a:endParaRPr>
          </a:p>
          <a:p>
            <a:pPr algn="ctr" defTabSz="1219170">
              <a:buClr>
                <a:srgbClr val="000000"/>
              </a:buClr>
            </a:pPr>
            <a:r>
              <a:rPr lang="ja-JP" altLang="en-US" sz="1400" b="1" kern="0">
                <a:solidFill>
                  <a:schemeClr val="tx1">
                    <a:lumMod val="75000"/>
                    <a:lumOff val="25000"/>
                  </a:schemeClr>
                </a:solidFill>
                <a:ea typeface="游ゴシック" panose="020B0400000000000000" pitchFamily="50" charset="-128"/>
                <a:sym typeface="Arial"/>
              </a:rPr>
              <a:t>料金</a:t>
            </a:r>
          </a:p>
        </p:txBody>
      </p:sp>
      <p:sp>
        <p:nvSpPr>
          <p:cNvPr id="491" name="AutoShape 3">
            <a:extLst>
              <a:ext uri="{FF2B5EF4-FFF2-40B4-BE49-F238E27FC236}">
                <a16:creationId xmlns:a16="http://schemas.microsoft.com/office/drawing/2014/main" id="{C22728FB-75FF-E382-F135-0AC5244D5AE0}"/>
              </a:ext>
            </a:extLst>
          </p:cNvPr>
          <p:cNvSpPr>
            <a:spLocks noChangeArrowheads="1"/>
          </p:cNvSpPr>
          <p:nvPr/>
        </p:nvSpPr>
        <p:spPr bwMode="auto">
          <a:xfrm>
            <a:off x="1020576" y="1027060"/>
            <a:ext cx="9943835" cy="652687"/>
          </a:xfrm>
          <a:prstGeom prst="roundRect">
            <a:avLst>
              <a:gd name="adj" fmla="val 0"/>
            </a:avLst>
          </a:prstGeom>
          <a:solidFill>
            <a:schemeClr val="bg1"/>
          </a:solidFill>
          <a:ln w="9525">
            <a:noFill/>
            <a:prstDash val="dash"/>
          </a:ln>
          <a:effectLst/>
        </p:spPr>
        <p:txBody>
          <a:bodyPr wrap="square" lIns="109152" tIns="35998" rIns="35998" bIns="35998" anchor="ctr" anchorCtr="0">
            <a:noAutofit/>
          </a:bodyPr>
          <a:lstStyle/>
          <a:p>
            <a:pPr algn="ctr"/>
            <a:r>
              <a:rPr lang="ja-JP" altLang="en-US" sz="1600" b="1" spc="120" dirty="0">
                <a:solidFill>
                  <a:schemeClr val="tx1">
                    <a:lumMod val="75000"/>
                    <a:lumOff val="25000"/>
                  </a:schemeClr>
                </a:solidFill>
              </a:rPr>
              <a:t>ターゲティング広告については、「広告掲載料金」＋「セグメント設定料金」の合計となります</a:t>
            </a:r>
            <a:endParaRPr lang="en-US" altLang="ja-JP" sz="1600" b="1" spc="120" dirty="0">
              <a:solidFill>
                <a:schemeClr val="tx1">
                  <a:lumMod val="75000"/>
                  <a:lumOff val="25000"/>
                </a:schemeClr>
              </a:solidFill>
            </a:endParaRPr>
          </a:p>
        </p:txBody>
      </p:sp>
      <p:cxnSp>
        <p:nvCxnSpPr>
          <p:cNvPr id="492" name="直線矢印コネクタ 491">
            <a:extLst>
              <a:ext uri="{FF2B5EF4-FFF2-40B4-BE49-F238E27FC236}">
                <a16:creationId xmlns:a16="http://schemas.microsoft.com/office/drawing/2014/main" id="{B537CD7D-6F5B-184C-82AF-E6A5556708B0}"/>
              </a:ext>
            </a:extLst>
          </p:cNvPr>
          <p:cNvCxnSpPr>
            <a:cxnSpLocks/>
          </p:cNvCxnSpPr>
          <p:nvPr/>
        </p:nvCxnSpPr>
        <p:spPr>
          <a:xfrm flipV="1">
            <a:off x="4244403" y="3352804"/>
            <a:ext cx="506282" cy="7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4" name="直線矢印コネクタ 493">
            <a:extLst>
              <a:ext uri="{FF2B5EF4-FFF2-40B4-BE49-F238E27FC236}">
                <a16:creationId xmlns:a16="http://schemas.microsoft.com/office/drawing/2014/main" id="{F68F1F39-7670-863B-14FC-9D6CCEABE5C1}"/>
              </a:ext>
            </a:extLst>
          </p:cNvPr>
          <p:cNvCxnSpPr>
            <a:cxnSpLocks/>
          </p:cNvCxnSpPr>
          <p:nvPr/>
        </p:nvCxnSpPr>
        <p:spPr>
          <a:xfrm flipV="1">
            <a:off x="4247502" y="4303362"/>
            <a:ext cx="506282" cy="7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9" name="直線矢印コネクタ 498">
            <a:extLst>
              <a:ext uri="{FF2B5EF4-FFF2-40B4-BE49-F238E27FC236}">
                <a16:creationId xmlns:a16="http://schemas.microsoft.com/office/drawing/2014/main" id="{EF4BB185-9B3E-BC71-E73F-B1915126D133}"/>
              </a:ext>
            </a:extLst>
          </p:cNvPr>
          <p:cNvCxnSpPr>
            <a:cxnSpLocks/>
          </p:cNvCxnSpPr>
          <p:nvPr/>
        </p:nvCxnSpPr>
        <p:spPr>
          <a:xfrm flipV="1">
            <a:off x="4247943" y="5325546"/>
            <a:ext cx="506282" cy="7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1" name="楕円 500">
            <a:extLst>
              <a:ext uri="{FF2B5EF4-FFF2-40B4-BE49-F238E27FC236}">
                <a16:creationId xmlns:a16="http://schemas.microsoft.com/office/drawing/2014/main" id="{41603AD5-A19F-B313-B6A1-F8317DC472E7}"/>
              </a:ext>
            </a:extLst>
          </p:cNvPr>
          <p:cNvSpPr/>
          <p:nvPr/>
        </p:nvSpPr>
        <p:spPr>
          <a:xfrm>
            <a:off x="5471375" y="1801783"/>
            <a:ext cx="506282" cy="506282"/>
          </a:xfrm>
          <a:prstGeom prst="ellipse">
            <a:avLst/>
          </a:prstGeom>
          <a:solidFill>
            <a:schemeClr val="bg1"/>
          </a:solid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chemeClr val="tx1">
                    <a:lumMod val="75000"/>
                    <a:lumOff val="25000"/>
                  </a:schemeClr>
                </a:solidFill>
                <a:effectLst/>
                <a:uLnTx/>
                <a:uFillTx/>
                <a:latin typeface="Segoe UI"/>
                <a:ea typeface="游ゴシック"/>
                <a:cs typeface="+mn-cs"/>
              </a:rPr>
              <a:t>１</a:t>
            </a:r>
          </a:p>
        </p:txBody>
      </p:sp>
      <p:sp>
        <p:nvSpPr>
          <p:cNvPr id="502" name="楕円 501">
            <a:extLst>
              <a:ext uri="{FF2B5EF4-FFF2-40B4-BE49-F238E27FC236}">
                <a16:creationId xmlns:a16="http://schemas.microsoft.com/office/drawing/2014/main" id="{CB4E9042-749D-E391-8065-147949A9EEDC}"/>
              </a:ext>
            </a:extLst>
          </p:cNvPr>
          <p:cNvSpPr/>
          <p:nvPr/>
        </p:nvSpPr>
        <p:spPr>
          <a:xfrm>
            <a:off x="7526618" y="1803204"/>
            <a:ext cx="506282" cy="506282"/>
          </a:xfrm>
          <a:prstGeom prst="ellipse">
            <a:avLst/>
          </a:prstGeom>
          <a:solidFill>
            <a:schemeClr val="bg1"/>
          </a:solid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1">
                <a:solidFill>
                  <a:schemeClr val="tx1">
                    <a:lumMod val="75000"/>
                    <a:lumOff val="25000"/>
                  </a:schemeClr>
                </a:solidFill>
                <a:latin typeface="Segoe UI"/>
                <a:ea typeface="游ゴシック"/>
              </a:rPr>
              <a:t>2</a:t>
            </a:r>
            <a:endParaRPr kumimoji="1" lang="ja-JP" altLang="en-US" sz="1600" b="1" i="0" u="none" strike="noStrike" kern="1200" cap="none" spc="0" normalizeH="0" baseline="0" noProof="0">
              <a:ln>
                <a:noFill/>
              </a:ln>
              <a:solidFill>
                <a:schemeClr val="tx1">
                  <a:lumMod val="75000"/>
                  <a:lumOff val="25000"/>
                </a:schemeClr>
              </a:solidFill>
              <a:effectLst/>
              <a:uLnTx/>
              <a:uFillTx/>
              <a:latin typeface="Segoe UI"/>
              <a:ea typeface="游ゴシック"/>
              <a:cs typeface="+mn-cs"/>
            </a:endParaRPr>
          </a:p>
        </p:txBody>
      </p:sp>
      <p:sp>
        <p:nvSpPr>
          <p:cNvPr id="9" name="Google Shape;496;p32">
            <a:extLst>
              <a:ext uri="{FF2B5EF4-FFF2-40B4-BE49-F238E27FC236}">
                <a16:creationId xmlns:a16="http://schemas.microsoft.com/office/drawing/2014/main" id="{201FB015-AA99-2BD0-CC2E-934FF61F9DDE}"/>
              </a:ext>
            </a:extLst>
          </p:cNvPr>
          <p:cNvSpPr txBox="1">
            <a:spLocks noGrp="1"/>
          </p:cNvSpPr>
          <p:nvPr>
            <p:ph type="title"/>
          </p:nvPr>
        </p:nvSpPr>
        <p:spPr>
          <a:xfrm>
            <a:off x="533401" y="302141"/>
            <a:ext cx="9837614" cy="332399"/>
          </a:xfrm>
          <a:prstGeom prst="rect">
            <a:avLst/>
          </a:prstGeom>
          <a:noFill/>
          <a:ln>
            <a:noFill/>
          </a:ln>
        </p:spPr>
        <p:txBody>
          <a:bodyPr spcFirstLastPara="1" wrap="square" lIns="0" tIns="0" rIns="0" bIns="0" anchor="ctr" anchorCtr="0">
            <a:spAutoFit/>
          </a:bodyPr>
          <a:lstStyle/>
          <a:p>
            <a:pPr>
              <a:spcBef>
                <a:spcPts val="0"/>
              </a:spcBef>
              <a:buClr>
                <a:schemeClr val="dk1"/>
              </a:buClr>
              <a:buSzPts val="2100"/>
            </a:pPr>
            <a:r>
              <a:rPr lang="ja-JP" altLang="en-US" dirty="0">
                <a:latin typeface="Yu Gothic"/>
                <a:ea typeface="Yu Gothic"/>
              </a:rPr>
              <a:t>ターゲティング広告の料金</a:t>
            </a:r>
          </a:p>
        </p:txBody>
      </p:sp>
      <p:sp>
        <p:nvSpPr>
          <p:cNvPr id="2" name="Google Shape;442;p31">
            <a:extLst>
              <a:ext uri="{FF2B5EF4-FFF2-40B4-BE49-F238E27FC236}">
                <a16:creationId xmlns:a16="http://schemas.microsoft.com/office/drawing/2014/main" id="{8AA46F2B-1F56-C389-9C9A-CC506AFFBD48}"/>
              </a:ext>
            </a:extLst>
          </p:cNvPr>
          <p:cNvSpPr/>
          <p:nvPr/>
        </p:nvSpPr>
        <p:spPr>
          <a:xfrm>
            <a:off x="9199352" y="2193458"/>
            <a:ext cx="1913407" cy="680617"/>
          </a:xfrm>
          <a:prstGeom prst="homePlate">
            <a:avLst>
              <a:gd name="adj" fmla="val 0"/>
            </a:avLst>
          </a:prstGeom>
          <a:solidFill>
            <a:schemeClr val="tx1">
              <a:lumMod val="65000"/>
              <a:lumOff val="35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300" b="1" kern="0" spc="120">
                <a:solidFill>
                  <a:srgbClr val="FFFFFF"/>
                </a:solidFill>
                <a:latin typeface="游ゴシック" panose="020B0400000000000000" pitchFamily="50" charset="-128"/>
                <a:ea typeface="游ゴシック" panose="020B0400000000000000" pitchFamily="50" charset="-128"/>
                <a:cs typeface="Meiryo"/>
                <a:sym typeface="Meiryo"/>
              </a:rPr>
              <a:t>合計</a:t>
            </a:r>
            <a:endParaRPr kumimoji="0" lang="en-US" altLang="ja-JP" sz="1300" b="1" kern="0" spc="120">
              <a:solidFill>
                <a:srgbClr val="FFFFFF"/>
              </a:solidFill>
              <a:latin typeface="游ゴシック" panose="020B0400000000000000" pitchFamily="50" charset="-128"/>
              <a:ea typeface="游ゴシック" panose="020B0400000000000000" pitchFamily="50" charset="-128"/>
              <a:cs typeface="Meiryo"/>
              <a:sym typeface="Meiryo"/>
            </a:endParaRPr>
          </a:p>
        </p:txBody>
      </p:sp>
    </p:spTree>
    <p:extLst>
      <p:ext uri="{BB962C8B-B14F-4D97-AF65-F5344CB8AC3E}">
        <p14:creationId xmlns:p14="http://schemas.microsoft.com/office/powerpoint/2010/main" val="1480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5">
          <a:extLst>
            <a:ext uri="{FF2B5EF4-FFF2-40B4-BE49-F238E27FC236}">
              <a16:creationId xmlns:a16="http://schemas.microsoft.com/office/drawing/2014/main" id="{8919A29B-3AD4-F99B-CC57-9E55449672B8}"/>
            </a:ext>
          </a:extLst>
        </p:cNvPr>
        <p:cNvGrpSpPr/>
        <p:nvPr/>
      </p:nvGrpSpPr>
      <p:grpSpPr>
        <a:xfrm>
          <a:off x="0" y="0"/>
          <a:ext cx="0" cy="0"/>
          <a:chOff x="0" y="0"/>
          <a:chExt cx="0" cy="0"/>
        </a:xfrm>
      </p:grpSpPr>
      <p:sp>
        <p:nvSpPr>
          <p:cNvPr id="8" name="スライド番号プレースホルダー 3">
            <a:extLst>
              <a:ext uri="{FF2B5EF4-FFF2-40B4-BE49-F238E27FC236}">
                <a16:creationId xmlns:a16="http://schemas.microsoft.com/office/drawing/2014/main" id="{CE15B86D-A4F0-F64E-67F2-A1C3E3F4A1F6}"/>
              </a:ext>
            </a:extLst>
          </p:cNvPr>
          <p:cNvSpPr>
            <a:spLocks noGrp="1"/>
          </p:cNvSpPr>
          <p:nvPr>
            <p:ph type="sldNum" sz="quarter" idx="4"/>
          </p:nvPr>
        </p:nvSpPr>
        <p:spPr/>
        <p:txBody>
          <a:bodyPr/>
          <a:lstStyle/>
          <a:p>
            <a:fld id="{3200D908-C2D6-084A-9C6A-44EB3DC58219}" type="slidenum">
              <a:rPr lang="ja-JP" altLang="en-US" smtClean="0">
                <a:sym typeface="Arial"/>
              </a:rPr>
              <a:pPr/>
              <a:t>5</a:t>
            </a:fld>
            <a:endParaRPr lang="ja-JP" altLang="en-US">
              <a:sym typeface="Arial"/>
            </a:endParaRPr>
          </a:p>
        </p:txBody>
      </p:sp>
      <p:sp>
        <p:nvSpPr>
          <p:cNvPr id="4" name="正方形/長方形 3">
            <a:extLst>
              <a:ext uri="{FF2B5EF4-FFF2-40B4-BE49-F238E27FC236}">
                <a16:creationId xmlns:a16="http://schemas.microsoft.com/office/drawing/2014/main" id="{D5835878-0120-9A1F-9566-523FA2F3F374}"/>
              </a:ext>
            </a:extLst>
          </p:cNvPr>
          <p:cNvSpPr/>
          <p:nvPr/>
        </p:nvSpPr>
        <p:spPr>
          <a:xfrm>
            <a:off x="7018092" y="2000889"/>
            <a:ext cx="1530477" cy="407787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867" kern="0">
              <a:solidFill>
                <a:srgbClr val="FFFFFF"/>
              </a:solidFill>
              <a:latin typeface="游ゴシック" panose="020F0502020204030204"/>
              <a:ea typeface="游ゴシック" panose="020B0400000000000000" pitchFamily="50" charset="-128"/>
              <a:sym typeface="Arial"/>
            </a:endParaRPr>
          </a:p>
        </p:txBody>
      </p:sp>
      <p:sp>
        <p:nvSpPr>
          <p:cNvPr id="5" name="正方形/長方形 4">
            <a:extLst>
              <a:ext uri="{FF2B5EF4-FFF2-40B4-BE49-F238E27FC236}">
                <a16:creationId xmlns:a16="http://schemas.microsoft.com/office/drawing/2014/main" id="{060B617E-CBF4-0174-B12F-52AFCDF9AFE5}"/>
              </a:ext>
            </a:extLst>
          </p:cNvPr>
          <p:cNvSpPr/>
          <p:nvPr/>
        </p:nvSpPr>
        <p:spPr>
          <a:xfrm>
            <a:off x="4940663" y="2000890"/>
            <a:ext cx="1530477" cy="407787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867" kern="0">
              <a:solidFill>
                <a:srgbClr val="FFFFFF"/>
              </a:solidFill>
              <a:latin typeface="游ゴシック" panose="020F0502020204030204"/>
              <a:ea typeface="游ゴシック" panose="020B0400000000000000" pitchFamily="50" charset="-128"/>
              <a:sym typeface="Arial"/>
            </a:endParaRPr>
          </a:p>
        </p:txBody>
      </p:sp>
      <p:sp>
        <p:nvSpPr>
          <p:cNvPr id="10" name="四角形: 角を丸くする 9">
            <a:extLst>
              <a:ext uri="{FF2B5EF4-FFF2-40B4-BE49-F238E27FC236}">
                <a16:creationId xmlns:a16="http://schemas.microsoft.com/office/drawing/2014/main" id="{35B4508C-DB4D-EBD4-B24C-9E0D6A1284E2}"/>
              </a:ext>
            </a:extLst>
          </p:cNvPr>
          <p:cNvSpPr/>
          <p:nvPr/>
        </p:nvSpPr>
        <p:spPr>
          <a:xfrm>
            <a:off x="1345605" y="3929602"/>
            <a:ext cx="3194060" cy="702842"/>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ディスプレイ広告</a:t>
            </a:r>
            <a:r>
              <a:rPr kumimoji="1" lang="ja-JP" altLang="en-US" sz="1200" b="1" dirty="0">
                <a:solidFill>
                  <a:schemeClr val="tx1"/>
                </a:solidFill>
              </a:rPr>
              <a:t>（配信</a:t>
            </a:r>
            <a:r>
              <a:rPr kumimoji="1" lang="en-US" altLang="ja-JP" sz="1200" b="1" dirty="0">
                <a:solidFill>
                  <a:schemeClr val="tx1"/>
                </a:solidFill>
              </a:rPr>
              <a:t>100</a:t>
            </a:r>
            <a:r>
              <a:rPr kumimoji="1" lang="ja-JP" altLang="en-US" sz="1200" b="1" dirty="0">
                <a:solidFill>
                  <a:schemeClr val="tx1"/>
                </a:solidFill>
              </a:rPr>
              <a:t>万円）</a:t>
            </a:r>
            <a:endParaRPr kumimoji="1" lang="ja-JP" altLang="en-US" sz="1300" b="1" dirty="0">
              <a:solidFill>
                <a:schemeClr val="tx1"/>
              </a:solidFill>
            </a:endParaRPr>
          </a:p>
        </p:txBody>
      </p:sp>
      <p:sp>
        <p:nvSpPr>
          <p:cNvPr id="11" name="四角形: 角を丸くする 10">
            <a:extLst>
              <a:ext uri="{FF2B5EF4-FFF2-40B4-BE49-F238E27FC236}">
                <a16:creationId xmlns:a16="http://schemas.microsoft.com/office/drawing/2014/main" id="{E04FD003-3B67-3C11-AA9C-EB8084B6BC26}"/>
              </a:ext>
            </a:extLst>
          </p:cNvPr>
          <p:cNvSpPr/>
          <p:nvPr/>
        </p:nvSpPr>
        <p:spPr>
          <a:xfrm>
            <a:off x="1345604" y="4959892"/>
            <a:ext cx="3236149" cy="703044"/>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朝日</a:t>
            </a:r>
            <a:r>
              <a:rPr kumimoji="1" lang="en-US" altLang="ja-JP" sz="1400" b="1" dirty="0">
                <a:solidFill>
                  <a:schemeClr val="tx1"/>
                </a:solidFill>
              </a:rPr>
              <a:t>ID</a:t>
            </a:r>
            <a:r>
              <a:rPr kumimoji="1" lang="ja-JP" altLang="en-US" sz="1400" b="1" dirty="0">
                <a:solidFill>
                  <a:schemeClr val="tx1"/>
                </a:solidFill>
              </a:rPr>
              <a:t>メールマガジン（</a:t>
            </a:r>
            <a:r>
              <a:rPr kumimoji="1" lang="ja-JP" altLang="en-US" sz="1200" b="1" dirty="0">
                <a:solidFill>
                  <a:schemeClr val="tx1"/>
                </a:solidFill>
              </a:rPr>
              <a:t>配信</a:t>
            </a:r>
            <a:r>
              <a:rPr kumimoji="1" lang="en-US" altLang="ja-JP" sz="1200" b="1" dirty="0">
                <a:solidFill>
                  <a:schemeClr val="tx1"/>
                </a:solidFill>
              </a:rPr>
              <a:t>50</a:t>
            </a:r>
            <a:r>
              <a:rPr kumimoji="1" lang="ja-JP" altLang="en-US" sz="1200" b="1" dirty="0">
                <a:solidFill>
                  <a:schemeClr val="tx1"/>
                </a:solidFill>
              </a:rPr>
              <a:t>万円）</a:t>
            </a:r>
            <a:endParaRPr kumimoji="1" lang="ja-JP" altLang="en-US" sz="1300" b="1" dirty="0">
              <a:solidFill>
                <a:schemeClr val="tx1"/>
              </a:solidFill>
            </a:endParaRPr>
          </a:p>
        </p:txBody>
      </p:sp>
      <p:sp>
        <p:nvSpPr>
          <p:cNvPr id="12" name="テキスト ボックス 11">
            <a:extLst>
              <a:ext uri="{FF2B5EF4-FFF2-40B4-BE49-F238E27FC236}">
                <a16:creationId xmlns:a16="http://schemas.microsoft.com/office/drawing/2014/main" id="{DD37AE68-22AE-CD07-6445-EA492CEF5744}"/>
              </a:ext>
            </a:extLst>
          </p:cNvPr>
          <p:cNvSpPr txBox="1"/>
          <p:nvPr/>
        </p:nvSpPr>
        <p:spPr>
          <a:xfrm>
            <a:off x="5305599" y="4161562"/>
            <a:ext cx="806631" cy="302262"/>
          </a:xfrm>
          <a:prstGeom prst="rect">
            <a:avLst/>
          </a:prstGeom>
          <a:noFill/>
        </p:spPr>
        <p:txBody>
          <a:bodyPr wrap="none" rtlCol="0">
            <a:spAutoFit/>
          </a:bodyPr>
          <a:lstStyle/>
          <a:p>
            <a:pPr algn="ctr">
              <a:lnSpc>
                <a:spcPts val="1700"/>
              </a:lnSpc>
            </a:pPr>
            <a:r>
              <a:rPr lang="en-US" altLang="ja-JP" sz="1300" b="1" dirty="0">
                <a:solidFill>
                  <a:schemeClr val="dk1"/>
                </a:solidFill>
                <a:latin typeface="游ゴシック" panose="020B0400000000000000" pitchFamily="50" charset="-128"/>
                <a:ea typeface="游ゴシック" panose="020B0400000000000000" pitchFamily="50" charset="-128"/>
              </a:rPr>
              <a:t>100</a:t>
            </a:r>
            <a:r>
              <a:rPr lang="ja-JP" altLang="en-US" sz="1300" b="1" dirty="0">
                <a:solidFill>
                  <a:schemeClr val="dk1"/>
                </a:solidFill>
                <a:latin typeface="游ゴシック" panose="020B0400000000000000" pitchFamily="50" charset="-128"/>
                <a:ea typeface="游ゴシック" panose="020B0400000000000000" pitchFamily="50" charset="-128"/>
              </a:rPr>
              <a:t>万円</a:t>
            </a:r>
            <a:endParaRPr lang="en-US" altLang="ja-JP" sz="1300" b="1" dirty="0">
              <a:solidFill>
                <a:schemeClr val="dk1"/>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C88E13CE-8311-3DAA-8B28-DCCB64126E42}"/>
              </a:ext>
            </a:extLst>
          </p:cNvPr>
          <p:cNvSpPr txBox="1"/>
          <p:nvPr/>
        </p:nvSpPr>
        <p:spPr>
          <a:xfrm>
            <a:off x="6925082" y="4070584"/>
            <a:ext cx="1716222" cy="523220"/>
          </a:xfrm>
          <a:prstGeom prst="rect">
            <a:avLst/>
          </a:prstGeom>
          <a:noFill/>
          <a:ln>
            <a:noFill/>
          </a:ln>
        </p:spPr>
        <p:txBody>
          <a:bodyPr wrap="square" lIns="121920" tIns="60960" rIns="121920" bIns="60960" rtlCol="0" anchor="t">
            <a:spAutoFit/>
          </a:bodyPr>
          <a:lstStyle/>
          <a:p>
            <a:pPr algn="ctr"/>
            <a:r>
              <a:rPr lang="ja-JP" altLang="en-US" sz="1300" b="1" dirty="0">
                <a:solidFill>
                  <a:schemeClr val="dk1"/>
                </a:solidFill>
                <a:latin typeface="游ゴシック" panose="020B0400000000000000" pitchFamily="50" charset="-128"/>
                <a:ea typeface="游ゴシック" panose="020B0400000000000000" pitchFamily="50" charset="-128"/>
              </a:rPr>
              <a:t>カスタム</a:t>
            </a:r>
            <a:r>
              <a:rPr lang="en-US" altLang="ja-JP" sz="1300" b="1" dirty="0">
                <a:solidFill>
                  <a:schemeClr val="dk1"/>
                </a:solidFill>
                <a:latin typeface="游ゴシック" panose="020B0400000000000000" pitchFamily="50" charset="-128"/>
                <a:ea typeface="游ゴシック" panose="020B0400000000000000" pitchFamily="50" charset="-128"/>
              </a:rPr>
              <a:t>2</a:t>
            </a:r>
            <a:r>
              <a:rPr lang="ja-JP" altLang="en-US" sz="1300" b="1" dirty="0">
                <a:solidFill>
                  <a:schemeClr val="dk1"/>
                </a:solidFill>
                <a:latin typeface="游ゴシック" panose="020B0400000000000000" pitchFamily="50" charset="-128"/>
                <a:ea typeface="游ゴシック" panose="020B0400000000000000" pitchFamily="50" charset="-128"/>
              </a:rPr>
              <a:t>個</a:t>
            </a:r>
            <a:endParaRPr lang="en-US" altLang="ja-JP" sz="1300" b="1" dirty="0">
              <a:solidFill>
                <a:schemeClr val="dk1"/>
              </a:solidFill>
              <a:latin typeface="游ゴシック" panose="020B0400000000000000" pitchFamily="50" charset="-128"/>
              <a:ea typeface="游ゴシック" panose="020B0400000000000000" pitchFamily="50" charset="-128"/>
            </a:endParaRPr>
          </a:p>
          <a:p>
            <a:pPr algn="ctr"/>
            <a:r>
              <a:rPr lang="en-US" altLang="ja-JP" sz="1300" b="1" dirty="0">
                <a:solidFill>
                  <a:schemeClr val="dk1"/>
                </a:solidFill>
                <a:latin typeface="游ゴシック" panose="020B0400000000000000" pitchFamily="50" charset="-128"/>
                <a:ea typeface="游ゴシック" panose="020B0400000000000000" pitchFamily="50" charset="-128"/>
              </a:rPr>
              <a:t>15</a:t>
            </a:r>
            <a:r>
              <a:rPr lang="ja-JP" altLang="en-US" sz="1300" b="1" dirty="0">
                <a:solidFill>
                  <a:schemeClr val="dk1"/>
                </a:solidFill>
                <a:latin typeface="游ゴシック" panose="020B0400000000000000" pitchFamily="50" charset="-128"/>
                <a:ea typeface="游ゴシック" panose="020B0400000000000000" pitchFamily="50" charset="-128"/>
              </a:rPr>
              <a:t>万円</a:t>
            </a:r>
            <a:r>
              <a:rPr lang="en-US" altLang="ja-JP" sz="1300" b="1" dirty="0">
                <a:solidFill>
                  <a:schemeClr val="dk1"/>
                </a:solidFill>
                <a:latin typeface="游ゴシック" panose="020B0400000000000000" pitchFamily="50" charset="-128"/>
                <a:ea typeface="游ゴシック" panose="020B0400000000000000" pitchFamily="50" charset="-128"/>
              </a:rPr>
              <a:t>×2</a:t>
            </a:r>
            <a:endParaRPr lang="ja-JP" altLang="en-US" sz="1300" b="1" dirty="0">
              <a:solidFill>
                <a:schemeClr val="dk1"/>
              </a:solidFill>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D663218E-415F-87EE-67BD-0ADBAC4BA74D}"/>
              </a:ext>
            </a:extLst>
          </p:cNvPr>
          <p:cNvSpPr txBox="1"/>
          <p:nvPr/>
        </p:nvSpPr>
        <p:spPr>
          <a:xfrm>
            <a:off x="5353689" y="5182230"/>
            <a:ext cx="710451" cy="302262"/>
          </a:xfrm>
          <a:prstGeom prst="rect">
            <a:avLst/>
          </a:prstGeom>
          <a:noFill/>
        </p:spPr>
        <p:txBody>
          <a:bodyPr wrap="none" rtlCol="0">
            <a:spAutoFit/>
          </a:bodyPr>
          <a:lstStyle/>
          <a:p>
            <a:pPr algn="ctr">
              <a:lnSpc>
                <a:spcPts val="1700"/>
              </a:lnSpc>
            </a:pPr>
            <a:r>
              <a:rPr lang="en-US" altLang="ja-JP" sz="1300" b="1" dirty="0">
                <a:solidFill>
                  <a:schemeClr val="dk1"/>
                </a:solidFill>
                <a:latin typeface="游ゴシック" panose="020B0400000000000000" pitchFamily="50" charset="-128"/>
                <a:ea typeface="游ゴシック" panose="020B0400000000000000" pitchFamily="50" charset="-128"/>
              </a:rPr>
              <a:t>50</a:t>
            </a:r>
            <a:r>
              <a:rPr lang="ja-JP" altLang="en-US" sz="1300" b="1" dirty="0">
                <a:solidFill>
                  <a:schemeClr val="dk1"/>
                </a:solidFill>
                <a:latin typeface="游ゴシック" panose="020B0400000000000000" pitchFamily="50" charset="-128"/>
                <a:ea typeface="游ゴシック" panose="020B0400000000000000" pitchFamily="50" charset="-128"/>
              </a:rPr>
              <a:t>万円</a:t>
            </a:r>
            <a:endParaRPr lang="en-US" altLang="ja-JP" sz="1300" b="1" dirty="0">
              <a:solidFill>
                <a:schemeClr val="dk1"/>
              </a:solidFill>
              <a:latin typeface="游ゴシック" panose="020B0400000000000000" pitchFamily="50" charset="-128"/>
              <a:ea typeface="游ゴシック" panose="020B0400000000000000" pitchFamily="50" charset="-128"/>
            </a:endParaRPr>
          </a:p>
        </p:txBody>
      </p:sp>
      <p:sp>
        <p:nvSpPr>
          <p:cNvPr id="24" name="Google Shape;541;p33">
            <a:extLst>
              <a:ext uri="{FF2B5EF4-FFF2-40B4-BE49-F238E27FC236}">
                <a16:creationId xmlns:a16="http://schemas.microsoft.com/office/drawing/2014/main" id="{CD13F36B-0EF3-DB7C-B15B-7AFA0F883C32}"/>
              </a:ext>
            </a:extLst>
          </p:cNvPr>
          <p:cNvSpPr/>
          <p:nvPr/>
        </p:nvSpPr>
        <p:spPr>
          <a:xfrm>
            <a:off x="6628065" y="4140250"/>
            <a:ext cx="276560" cy="309689"/>
          </a:xfrm>
          <a:prstGeom prst="mathPlus">
            <a:avLst>
              <a:gd name="adj1" fmla="val 23520"/>
            </a:avLst>
          </a:prstGeom>
          <a:solidFill>
            <a:schemeClr val="lt2"/>
          </a:solidFill>
          <a:ln>
            <a:noFill/>
          </a:ln>
        </p:spPr>
        <p:txBody>
          <a:bodyPr spcFirstLastPara="1" wrap="square" lIns="121900" tIns="121900" rIns="121900" bIns="121900" anchor="ctr" anchorCtr="0">
            <a:noAutofit/>
          </a:bodyPr>
          <a:lstStyle/>
          <a:p>
            <a:pPr algn="ctr"/>
            <a:endParaRPr lang="ja-JP" altLang="en-US" sz="1733">
              <a:latin typeface="游ゴシック" panose="020B0400000000000000" pitchFamily="50" charset="-128"/>
              <a:ea typeface="游ゴシック" panose="020B0400000000000000" pitchFamily="50" charset="-128"/>
            </a:endParaRPr>
          </a:p>
        </p:txBody>
      </p:sp>
      <p:sp>
        <p:nvSpPr>
          <p:cNvPr id="25" name="Google Shape;541;p33">
            <a:extLst>
              <a:ext uri="{FF2B5EF4-FFF2-40B4-BE49-F238E27FC236}">
                <a16:creationId xmlns:a16="http://schemas.microsoft.com/office/drawing/2014/main" id="{84C79B68-F230-75D0-2924-BB42427B53DF}"/>
              </a:ext>
            </a:extLst>
          </p:cNvPr>
          <p:cNvSpPr/>
          <p:nvPr/>
        </p:nvSpPr>
        <p:spPr>
          <a:xfrm>
            <a:off x="6628065" y="5148755"/>
            <a:ext cx="276560" cy="309689"/>
          </a:xfrm>
          <a:prstGeom prst="mathPlus">
            <a:avLst>
              <a:gd name="adj1" fmla="val 23520"/>
            </a:avLst>
          </a:prstGeom>
          <a:solidFill>
            <a:schemeClr val="lt2"/>
          </a:solidFill>
          <a:ln>
            <a:noFill/>
          </a:ln>
        </p:spPr>
        <p:txBody>
          <a:bodyPr spcFirstLastPara="1" wrap="square" lIns="121900" tIns="121900" rIns="121900" bIns="121900" anchor="ctr" anchorCtr="0">
            <a:noAutofit/>
          </a:bodyPr>
          <a:lstStyle/>
          <a:p>
            <a:pPr algn="ctr"/>
            <a:endParaRPr lang="ja-JP" altLang="en-US" sz="1733">
              <a:latin typeface="游ゴシック" panose="020B0400000000000000" pitchFamily="50" charset="-128"/>
              <a:ea typeface="游ゴシック" panose="020B0400000000000000" pitchFamily="50" charset="-128"/>
            </a:endParaRPr>
          </a:p>
        </p:txBody>
      </p:sp>
      <p:sp>
        <p:nvSpPr>
          <p:cNvPr id="28" name="二等辺三角形 27">
            <a:extLst>
              <a:ext uri="{FF2B5EF4-FFF2-40B4-BE49-F238E27FC236}">
                <a16:creationId xmlns:a16="http://schemas.microsoft.com/office/drawing/2014/main" id="{F46244B6-24D5-9777-8848-02BA64EC9100}"/>
              </a:ext>
            </a:extLst>
          </p:cNvPr>
          <p:cNvSpPr/>
          <p:nvPr/>
        </p:nvSpPr>
        <p:spPr>
          <a:xfrm rot="5400000">
            <a:off x="8833418" y="4227722"/>
            <a:ext cx="515563" cy="17659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89"/>
          </a:p>
        </p:txBody>
      </p:sp>
      <p:sp>
        <p:nvSpPr>
          <p:cNvPr id="29" name="テキスト ボックス 28">
            <a:extLst>
              <a:ext uri="{FF2B5EF4-FFF2-40B4-BE49-F238E27FC236}">
                <a16:creationId xmlns:a16="http://schemas.microsoft.com/office/drawing/2014/main" id="{034DA99E-8E5F-355E-91C9-65D270B904F9}"/>
              </a:ext>
            </a:extLst>
          </p:cNvPr>
          <p:cNvSpPr txBox="1"/>
          <p:nvPr/>
        </p:nvSpPr>
        <p:spPr>
          <a:xfrm>
            <a:off x="6925082" y="5147995"/>
            <a:ext cx="1716222" cy="523220"/>
          </a:xfrm>
          <a:prstGeom prst="rect">
            <a:avLst/>
          </a:prstGeom>
          <a:noFill/>
          <a:ln>
            <a:noFill/>
          </a:ln>
        </p:spPr>
        <p:txBody>
          <a:bodyPr wrap="square" lIns="121920" tIns="60960" rIns="121920" bIns="60960" rtlCol="0" anchor="t">
            <a:spAutoFit/>
          </a:bodyPr>
          <a:lstStyle/>
          <a:p>
            <a:pPr algn="ctr"/>
            <a:r>
              <a:rPr lang="ja-JP" altLang="en-US" sz="1300" b="1" dirty="0">
                <a:solidFill>
                  <a:schemeClr val="dk1"/>
                </a:solidFill>
                <a:latin typeface="游ゴシック" panose="020B0400000000000000" pitchFamily="50" charset="-128"/>
                <a:ea typeface="游ゴシック" panose="020B0400000000000000" pitchFamily="50" charset="-128"/>
              </a:rPr>
              <a:t>プリセット</a:t>
            </a:r>
            <a:r>
              <a:rPr lang="en-US" altLang="ja-JP" sz="1300" b="1" dirty="0">
                <a:solidFill>
                  <a:schemeClr val="dk1"/>
                </a:solidFill>
                <a:latin typeface="游ゴシック" panose="020B0400000000000000" pitchFamily="50" charset="-128"/>
                <a:ea typeface="游ゴシック" panose="020B0400000000000000" pitchFamily="50" charset="-128"/>
              </a:rPr>
              <a:t>1</a:t>
            </a:r>
            <a:r>
              <a:rPr lang="ja-JP" altLang="en-US" sz="1300" b="1" dirty="0">
                <a:solidFill>
                  <a:schemeClr val="dk1"/>
                </a:solidFill>
                <a:latin typeface="游ゴシック" panose="020B0400000000000000" pitchFamily="50" charset="-128"/>
                <a:ea typeface="游ゴシック" panose="020B0400000000000000" pitchFamily="50" charset="-128"/>
              </a:rPr>
              <a:t>個</a:t>
            </a:r>
            <a:endParaRPr lang="en-US" altLang="ja-JP" sz="1300" b="1" dirty="0">
              <a:solidFill>
                <a:schemeClr val="dk1"/>
              </a:solidFill>
              <a:latin typeface="游ゴシック" panose="020B0400000000000000" pitchFamily="50" charset="-128"/>
              <a:ea typeface="游ゴシック" panose="020B0400000000000000" pitchFamily="50" charset="-128"/>
            </a:endParaRPr>
          </a:p>
          <a:p>
            <a:pPr algn="ctr"/>
            <a:r>
              <a:rPr lang="en-US" altLang="ja-JP" sz="1300" b="1" dirty="0">
                <a:solidFill>
                  <a:schemeClr val="dk1"/>
                </a:solidFill>
                <a:latin typeface="游ゴシック" panose="020B0400000000000000" pitchFamily="50" charset="-128"/>
                <a:ea typeface="游ゴシック" panose="020B0400000000000000" pitchFamily="50" charset="-128"/>
              </a:rPr>
              <a:t>5</a:t>
            </a:r>
            <a:r>
              <a:rPr lang="ja-JP" altLang="en-US" sz="1300" b="1" dirty="0">
                <a:solidFill>
                  <a:schemeClr val="dk1"/>
                </a:solidFill>
                <a:latin typeface="游ゴシック" panose="020B0400000000000000" pitchFamily="50" charset="-128"/>
                <a:ea typeface="游ゴシック" panose="020B0400000000000000" pitchFamily="50" charset="-128"/>
              </a:rPr>
              <a:t>万円</a:t>
            </a:r>
          </a:p>
        </p:txBody>
      </p:sp>
      <p:sp>
        <p:nvSpPr>
          <p:cNvPr id="30" name="Google Shape;442;p31">
            <a:extLst>
              <a:ext uri="{FF2B5EF4-FFF2-40B4-BE49-F238E27FC236}">
                <a16:creationId xmlns:a16="http://schemas.microsoft.com/office/drawing/2014/main" id="{F0698722-9EA8-B325-4198-85D809C8F22F}"/>
              </a:ext>
            </a:extLst>
          </p:cNvPr>
          <p:cNvSpPr/>
          <p:nvPr/>
        </p:nvSpPr>
        <p:spPr>
          <a:xfrm>
            <a:off x="6868693" y="2193426"/>
            <a:ext cx="1822133" cy="680617"/>
          </a:xfrm>
          <a:prstGeom prst="homePlate">
            <a:avLst>
              <a:gd name="adj" fmla="val 0"/>
            </a:avLst>
          </a:prstGeom>
          <a:solidFill>
            <a:schemeClr val="tx1">
              <a:lumMod val="65000"/>
              <a:lumOff val="35000"/>
            </a:schemeClr>
          </a:solidFill>
          <a:ln>
            <a:noFill/>
          </a:ln>
        </p:spPr>
        <p:txBody>
          <a:bodyPr spcFirstLastPara="1" wrap="square" lIns="0" tIns="90000" rIns="0" bIns="36000" anchor="ctr" anchorCtr="1">
            <a:noAutofit/>
          </a:bodyPr>
          <a:lstStyle/>
          <a:p>
            <a:pPr algn="ctr" defTabSz="1219170">
              <a:buClr>
                <a:srgbClr val="FFFFFF"/>
              </a:buClr>
              <a:buSzPts val="700"/>
            </a:pPr>
            <a:r>
              <a:rPr kumimoji="0" lang="ja-JP" altLang="en-US" sz="1300" b="1" kern="0" spc="120" dirty="0">
                <a:solidFill>
                  <a:srgbClr val="FFFFFF"/>
                </a:solidFill>
                <a:latin typeface="游ゴシック" panose="020B0400000000000000" pitchFamily="50" charset="-128"/>
                <a:ea typeface="游ゴシック" panose="020B0400000000000000" pitchFamily="50" charset="-128"/>
                <a:cs typeface="Meiryo"/>
                <a:sym typeface="Meiryo"/>
              </a:rPr>
              <a:t>セグメント設定料金</a:t>
            </a:r>
            <a:endParaRPr kumimoji="0" lang="en-US" altLang="ja-JP" sz="1300" b="1" kern="0" spc="120" dirty="0">
              <a:solidFill>
                <a:srgbClr val="FFFFFF"/>
              </a:solidFill>
              <a:latin typeface="游ゴシック" panose="020B0400000000000000" pitchFamily="50" charset="-128"/>
              <a:ea typeface="游ゴシック" panose="020B0400000000000000" pitchFamily="50" charset="-128"/>
              <a:cs typeface="Meiryo"/>
              <a:sym typeface="Meiryo"/>
            </a:endParaRPr>
          </a:p>
          <a:p>
            <a:pPr algn="ctr" defTabSz="1219170">
              <a:buClr>
                <a:srgbClr val="FFFFFF"/>
              </a:buClr>
              <a:buSzPts val="700"/>
            </a:pPr>
            <a:r>
              <a:rPr lang="ja-JP" altLang="en-US" sz="1200" b="1" kern="0" spc="120" dirty="0">
                <a:solidFill>
                  <a:srgbClr val="FFFFFF"/>
                </a:solidFill>
                <a:latin typeface="游ゴシック" panose="020B0400000000000000" pitchFamily="50" charset="-128"/>
                <a:ea typeface="游ゴシック" panose="020B0400000000000000" pitchFamily="50" charset="-128"/>
                <a:cs typeface="Meiryo"/>
                <a:sym typeface="Meiryo"/>
              </a:rPr>
              <a:t>（ネット料金）</a:t>
            </a:r>
            <a:endParaRPr kumimoji="0" lang="en-US" altLang="ja-JP" sz="1200" b="1" kern="0" spc="120" dirty="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31" name="Google Shape;442;p31">
            <a:extLst>
              <a:ext uri="{FF2B5EF4-FFF2-40B4-BE49-F238E27FC236}">
                <a16:creationId xmlns:a16="http://schemas.microsoft.com/office/drawing/2014/main" id="{44E52C5E-FE05-05C9-F83D-ECA00E0E613D}"/>
              </a:ext>
            </a:extLst>
          </p:cNvPr>
          <p:cNvSpPr/>
          <p:nvPr/>
        </p:nvSpPr>
        <p:spPr>
          <a:xfrm>
            <a:off x="1282179" y="2208348"/>
            <a:ext cx="3282268" cy="657198"/>
          </a:xfrm>
          <a:prstGeom prst="homePlate">
            <a:avLst>
              <a:gd name="adj" fmla="val 0"/>
            </a:avLst>
          </a:prstGeom>
          <a:solidFill>
            <a:schemeClr val="bg1"/>
          </a:solidFill>
          <a:ln>
            <a:solidFill>
              <a:schemeClr val="tx1">
                <a:lumMod val="75000"/>
                <a:lumOff val="25000"/>
              </a:schemeClr>
            </a:solidFill>
          </a:ln>
        </p:spPr>
        <p:txBody>
          <a:bodyPr spcFirstLastPara="1" wrap="square" lIns="0" tIns="0" rIns="0" bIns="0" anchor="ctr" anchorCtr="1">
            <a:noAutofit/>
          </a:bodyPr>
          <a:lstStyle/>
          <a:p>
            <a:pPr algn="ctr" defTabSz="1219170">
              <a:buClr>
                <a:srgbClr val="FFFFFF"/>
              </a:buClr>
              <a:buSzPts val="700"/>
            </a:pPr>
            <a:r>
              <a:rPr lang="ja-JP" altLang="en-US"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広告</a:t>
            </a:r>
            <a:r>
              <a:rPr kumimoji="0" lang="ja-JP" altLang="en-US"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メニュー</a:t>
            </a:r>
            <a:endParaRPr kumimoji="0" lang="en-US" altLang="ja-JP"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endParaRPr>
          </a:p>
        </p:txBody>
      </p:sp>
      <p:sp>
        <p:nvSpPr>
          <p:cNvPr id="480" name="Google Shape;442;p31">
            <a:extLst>
              <a:ext uri="{FF2B5EF4-FFF2-40B4-BE49-F238E27FC236}">
                <a16:creationId xmlns:a16="http://schemas.microsoft.com/office/drawing/2014/main" id="{FE09AAEC-F4B3-F0FD-52D3-AA71D4287002}"/>
              </a:ext>
            </a:extLst>
          </p:cNvPr>
          <p:cNvSpPr/>
          <p:nvPr/>
        </p:nvSpPr>
        <p:spPr>
          <a:xfrm>
            <a:off x="4807226" y="2193426"/>
            <a:ext cx="1822133" cy="680617"/>
          </a:xfrm>
          <a:prstGeom prst="homePlate">
            <a:avLst>
              <a:gd name="adj" fmla="val 0"/>
            </a:avLst>
          </a:prstGeom>
          <a:solidFill>
            <a:schemeClr val="tx1">
              <a:lumMod val="65000"/>
              <a:lumOff val="35000"/>
            </a:schemeClr>
          </a:solidFill>
          <a:ln>
            <a:noFill/>
          </a:ln>
        </p:spPr>
        <p:txBody>
          <a:bodyPr spcFirstLastPara="1" wrap="square" lIns="0" tIns="90000" rIns="0" bIns="36000" anchor="ctr" anchorCtr="1">
            <a:noAutofit/>
          </a:bodyPr>
          <a:lstStyle/>
          <a:p>
            <a:pPr algn="ctr" defTabSz="1219170">
              <a:buClr>
                <a:srgbClr val="FFFFFF"/>
              </a:buClr>
              <a:buSzPts val="700"/>
            </a:pPr>
            <a:r>
              <a:rPr kumimoji="0" lang="ja-JP" altLang="en-US" sz="1300" b="1" kern="0" spc="120" dirty="0">
                <a:solidFill>
                  <a:srgbClr val="FFFFFF"/>
                </a:solidFill>
                <a:latin typeface="游ゴシック" panose="020B0400000000000000" pitchFamily="50" charset="-128"/>
                <a:ea typeface="游ゴシック" panose="020B0400000000000000" pitchFamily="50" charset="-128"/>
                <a:cs typeface="Meiryo"/>
                <a:sym typeface="Meiryo"/>
              </a:rPr>
              <a:t>広告掲載料金</a:t>
            </a:r>
            <a:endParaRPr kumimoji="0" lang="en-US" altLang="ja-JP" sz="1300" b="1" kern="0" spc="120" dirty="0">
              <a:solidFill>
                <a:srgbClr val="FFFFFF"/>
              </a:solidFill>
              <a:latin typeface="游ゴシック" panose="020B0400000000000000" pitchFamily="50" charset="-128"/>
              <a:ea typeface="游ゴシック" panose="020B0400000000000000" pitchFamily="50" charset="-128"/>
              <a:cs typeface="Meiryo"/>
              <a:sym typeface="Meiryo"/>
            </a:endParaRPr>
          </a:p>
          <a:p>
            <a:pPr algn="ctr" defTabSz="1219170">
              <a:buClr>
                <a:srgbClr val="FFFFFF"/>
              </a:buClr>
              <a:buSzPts val="700"/>
            </a:pPr>
            <a:r>
              <a:rPr lang="ja-JP" altLang="en-US" sz="1200" b="1" kern="0" spc="120" dirty="0">
                <a:solidFill>
                  <a:srgbClr val="FFFFFF"/>
                </a:solidFill>
                <a:latin typeface="游ゴシック" panose="020B0400000000000000" pitchFamily="50" charset="-128"/>
                <a:ea typeface="游ゴシック" panose="020B0400000000000000" pitchFamily="50" charset="-128"/>
                <a:cs typeface="Meiryo"/>
                <a:sym typeface="Meiryo"/>
              </a:rPr>
              <a:t>（グロス料金）</a:t>
            </a:r>
            <a:endParaRPr kumimoji="0" lang="en-US" altLang="ja-JP" sz="1200" b="1" kern="0" spc="120" dirty="0">
              <a:solidFill>
                <a:srgbClr val="FFFFFF"/>
              </a:solidFill>
              <a:latin typeface="游ゴシック" panose="020B0400000000000000" pitchFamily="50" charset="-128"/>
              <a:ea typeface="游ゴシック" panose="020B0400000000000000" pitchFamily="50" charset="-128"/>
              <a:cs typeface="Meiryo"/>
              <a:sym typeface="Meiryo"/>
            </a:endParaRPr>
          </a:p>
        </p:txBody>
      </p:sp>
      <p:grpSp>
        <p:nvGrpSpPr>
          <p:cNvPr id="15" name="グループ化 14">
            <a:extLst>
              <a:ext uri="{FF2B5EF4-FFF2-40B4-BE49-F238E27FC236}">
                <a16:creationId xmlns:a16="http://schemas.microsoft.com/office/drawing/2014/main" id="{CDE14C21-2CE9-B71F-AAED-51B504E678CF}"/>
              </a:ext>
            </a:extLst>
          </p:cNvPr>
          <p:cNvGrpSpPr/>
          <p:nvPr/>
        </p:nvGrpSpPr>
        <p:grpSpPr>
          <a:xfrm>
            <a:off x="1291864" y="3816786"/>
            <a:ext cx="9943835" cy="2027311"/>
            <a:chOff x="1291865" y="3816786"/>
            <a:chExt cx="7402406" cy="2027311"/>
          </a:xfrm>
        </p:grpSpPr>
        <p:cxnSp>
          <p:nvCxnSpPr>
            <p:cNvPr id="482" name="直線コネクタ 481">
              <a:extLst>
                <a:ext uri="{FF2B5EF4-FFF2-40B4-BE49-F238E27FC236}">
                  <a16:creationId xmlns:a16="http://schemas.microsoft.com/office/drawing/2014/main" id="{1D714481-C957-0A91-9E4D-C50907ABD1D9}"/>
                </a:ext>
              </a:extLst>
            </p:cNvPr>
            <p:cNvCxnSpPr>
              <a:cxnSpLocks/>
            </p:cNvCxnSpPr>
            <p:nvPr/>
          </p:nvCxnSpPr>
          <p:spPr>
            <a:xfrm flipV="1">
              <a:off x="1291865" y="4830441"/>
              <a:ext cx="7402406"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3" name="直線コネクタ 482">
              <a:extLst>
                <a:ext uri="{FF2B5EF4-FFF2-40B4-BE49-F238E27FC236}">
                  <a16:creationId xmlns:a16="http://schemas.microsoft.com/office/drawing/2014/main" id="{7A4986B3-5FBF-CDEC-5F2C-E2B9D704B3DA}"/>
                </a:ext>
              </a:extLst>
            </p:cNvPr>
            <p:cNvCxnSpPr>
              <a:cxnSpLocks/>
            </p:cNvCxnSpPr>
            <p:nvPr/>
          </p:nvCxnSpPr>
          <p:spPr>
            <a:xfrm flipV="1">
              <a:off x="1291865" y="5844096"/>
              <a:ext cx="7402406"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5" name="直線コネクタ 484">
              <a:extLst>
                <a:ext uri="{FF2B5EF4-FFF2-40B4-BE49-F238E27FC236}">
                  <a16:creationId xmlns:a16="http://schemas.microsoft.com/office/drawing/2014/main" id="{2149BE27-3EC6-B4CB-778F-9AE3142F4A14}"/>
                </a:ext>
              </a:extLst>
            </p:cNvPr>
            <p:cNvCxnSpPr>
              <a:cxnSpLocks/>
            </p:cNvCxnSpPr>
            <p:nvPr/>
          </p:nvCxnSpPr>
          <p:spPr>
            <a:xfrm flipV="1">
              <a:off x="1291865" y="3816786"/>
              <a:ext cx="7402406"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486" name="四角形: 角を丸くする 485">
            <a:extLst>
              <a:ext uri="{FF2B5EF4-FFF2-40B4-BE49-F238E27FC236}">
                <a16:creationId xmlns:a16="http://schemas.microsoft.com/office/drawing/2014/main" id="{10126289-E8EB-8F49-066F-1F79513BD694}"/>
              </a:ext>
            </a:extLst>
          </p:cNvPr>
          <p:cNvSpPr/>
          <p:nvPr/>
        </p:nvSpPr>
        <p:spPr>
          <a:xfrm>
            <a:off x="1345605" y="3009198"/>
            <a:ext cx="3194060" cy="702842"/>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タイアップ広告</a:t>
            </a:r>
            <a:r>
              <a:rPr kumimoji="1" lang="ja-JP" altLang="en-US" sz="1200" b="1" dirty="0">
                <a:solidFill>
                  <a:schemeClr val="tx1"/>
                </a:solidFill>
              </a:rPr>
              <a:t>（掲載</a:t>
            </a:r>
            <a:r>
              <a:rPr lang="en-US" altLang="ja-JP" sz="1200" b="1" dirty="0">
                <a:solidFill>
                  <a:schemeClr val="tx1"/>
                </a:solidFill>
              </a:rPr>
              <a:t>300</a:t>
            </a:r>
            <a:r>
              <a:rPr lang="ja-JP" altLang="en-US" sz="1200" b="1" dirty="0">
                <a:solidFill>
                  <a:schemeClr val="tx1"/>
                </a:solidFill>
              </a:rPr>
              <a:t>万円</a:t>
            </a:r>
            <a:r>
              <a:rPr kumimoji="1" lang="ja-JP" altLang="en-US" sz="1200" b="1" dirty="0">
                <a:solidFill>
                  <a:schemeClr val="tx1"/>
                </a:solidFill>
              </a:rPr>
              <a:t>）</a:t>
            </a:r>
            <a:endParaRPr kumimoji="1" lang="ja-JP" altLang="en-US" sz="1300" b="1" dirty="0">
              <a:solidFill>
                <a:schemeClr val="tx1"/>
              </a:solidFill>
            </a:endParaRPr>
          </a:p>
        </p:txBody>
      </p:sp>
      <p:sp>
        <p:nvSpPr>
          <p:cNvPr id="487" name="テキスト ボックス 486">
            <a:extLst>
              <a:ext uri="{FF2B5EF4-FFF2-40B4-BE49-F238E27FC236}">
                <a16:creationId xmlns:a16="http://schemas.microsoft.com/office/drawing/2014/main" id="{9411C682-168A-0BAF-D8D4-4117BE85FCFB}"/>
              </a:ext>
            </a:extLst>
          </p:cNvPr>
          <p:cNvSpPr txBox="1"/>
          <p:nvPr/>
        </p:nvSpPr>
        <p:spPr>
          <a:xfrm>
            <a:off x="5007441" y="3207080"/>
            <a:ext cx="1402948" cy="292388"/>
          </a:xfrm>
          <a:prstGeom prst="rect">
            <a:avLst/>
          </a:prstGeom>
          <a:noFill/>
        </p:spPr>
        <p:txBody>
          <a:bodyPr wrap="none" rtlCol="0">
            <a:spAutoFit/>
          </a:bodyPr>
          <a:lstStyle/>
          <a:p>
            <a:pPr algn="ctr"/>
            <a:r>
              <a:rPr lang="en-US" altLang="ja-JP" sz="1300" b="1" dirty="0">
                <a:solidFill>
                  <a:schemeClr val="dk1"/>
                </a:solidFill>
                <a:latin typeface="游ゴシック" panose="020B0400000000000000" pitchFamily="50" charset="-128"/>
                <a:ea typeface="游ゴシック" panose="020B0400000000000000" pitchFamily="50" charset="-128"/>
              </a:rPr>
              <a:t>300</a:t>
            </a:r>
            <a:r>
              <a:rPr lang="ja-JP" altLang="en-US" sz="1300" b="1" dirty="0">
                <a:solidFill>
                  <a:schemeClr val="dk1"/>
                </a:solidFill>
                <a:latin typeface="游ゴシック" panose="020B0400000000000000" pitchFamily="50" charset="-128"/>
                <a:ea typeface="游ゴシック" panose="020B0400000000000000" pitchFamily="50" charset="-128"/>
              </a:rPr>
              <a:t>万円</a:t>
            </a:r>
            <a:r>
              <a:rPr lang="en-US" altLang="ja-JP" sz="1300" b="1" dirty="0">
                <a:solidFill>
                  <a:schemeClr val="dk1"/>
                </a:solidFill>
                <a:latin typeface="游ゴシック" panose="020B0400000000000000" pitchFamily="50" charset="-128"/>
                <a:ea typeface="游ゴシック" panose="020B0400000000000000" pitchFamily="50" charset="-128"/>
              </a:rPr>
              <a:t>×120%</a:t>
            </a:r>
          </a:p>
        </p:txBody>
      </p:sp>
      <p:sp>
        <p:nvSpPr>
          <p:cNvPr id="488" name="Google Shape;541;p33">
            <a:extLst>
              <a:ext uri="{FF2B5EF4-FFF2-40B4-BE49-F238E27FC236}">
                <a16:creationId xmlns:a16="http://schemas.microsoft.com/office/drawing/2014/main" id="{27596389-8EAC-7C1D-3ED5-D4ADCE097DEE}"/>
              </a:ext>
            </a:extLst>
          </p:cNvPr>
          <p:cNvSpPr/>
          <p:nvPr/>
        </p:nvSpPr>
        <p:spPr>
          <a:xfrm>
            <a:off x="6628065" y="3197960"/>
            <a:ext cx="276560" cy="309689"/>
          </a:xfrm>
          <a:prstGeom prst="mathPlus">
            <a:avLst>
              <a:gd name="adj1" fmla="val 23520"/>
            </a:avLst>
          </a:prstGeom>
          <a:solidFill>
            <a:schemeClr val="lt2"/>
          </a:solidFill>
          <a:ln>
            <a:noFill/>
          </a:ln>
        </p:spPr>
        <p:txBody>
          <a:bodyPr spcFirstLastPara="1" wrap="square" lIns="121900" tIns="121900" rIns="121900" bIns="121900" anchor="ctr" anchorCtr="0">
            <a:noAutofit/>
          </a:bodyPr>
          <a:lstStyle/>
          <a:p>
            <a:pPr algn="ctr"/>
            <a:endParaRPr lang="ja-JP" altLang="en-US" sz="1733">
              <a:latin typeface="游ゴシック" panose="020B0400000000000000" pitchFamily="50" charset="-128"/>
              <a:ea typeface="游ゴシック" panose="020B0400000000000000" pitchFamily="50" charset="-128"/>
            </a:endParaRPr>
          </a:p>
        </p:txBody>
      </p:sp>
      <p:sp>
        <p:nvSpPr>
          <p:cNvPr id="489" name="テキスト ボックス 488">
            <a:extLst>
              <a:ext uri="{FF2B5EF4-FFF2-40B4-BE49-F238E27FC236}">
                <a16:creationId xmlns:a16="http://schemas.microsoft.com/office/drawing/2014/main" id="{577A518A-94A1-946D-2E46-2E27FF16B347}"/>
              </a:ext>
            </a:extLst>
          </p:cNvPr>
          <p:cNvSpPr txBox="1"/>
          <p:nvPr/>
        </p:nvSpPr>
        <p:spPr>
          <a:xfrm>
            <a:off x="6925082" y="3099009"/>
            <a:ext cx="1716222" cy="523220"/>
          </a:xfrm>
          <a:prstGeom prst="rect">
            <a:avLst/>
          </a:prstGeom>
          <a:noFill/>
          <a:ln>
            <a:noFill/>
          </a:ln>
        </p:spPr>
        <p:txBody>
          <a:bodyPr wrap="square" lIns="121920" tIns="60960" rIns="121920" bIns="60960" rtlCol="0" anchor="t">
            <a:spAutoFit/>
          </a:bodyPr>
          <a:lstStyle/>
          <a:p>
            <a:pPr algn="ctr"/>
            <a:r>
              <a:rPr lang="ja-JP" altLang="en-US" sz="1300" b="1" dirty="0">
                <a:solidFill>
                  <a:schemeClr val="dk1"/>
                </a:solidFill>
                <a:latin typeface="游ゴシック" panose="020B0400000000000000" pitchFamily="50" charset="-128"/>
                <a:ea typeface="游ゴシック" panose="020B0400000000000000" pitchFamily="50" charset="-128"/>
              </a:rPr>
              <a:t>プリセット</a:t>
            </a:r>
            <a:r>
              <a:rPr lang="en-US" altLang="ja-JP" sz="1300" b="1" dirty="0">
                <a:solidFill>
                  <a:schemeClr val="dk1"/>
                </a:solidFill>
                <a:latin typeface="游ゴシック" panose="020B0400000000000000" pitchFamily="50" charset="-128"/>
                <a:ea typeface="游ゴシック" panose="020B0400000000000000" pitchFamily="50" charset="-128"/>
              </a:rPr>
              <a:t>1</a:t>
            </a:r>
            <a:r>
              <a:rPr lang="ja-JP" altLang="en-US" sz="1300" b="1" dirty="0">
                <a:solidFill>
                  <a:schemeClr val="dk1"/>
                </a:solidFill>
                <a:latin typeface="游ゴシック" panose="020B0400000000000000" pitchFamily="50" charset="-128"/>
                <a:ea typeface="游ゴシック" panose="020B0400000000000000" pitchFamily="50" charset="-128"/>
              </a:rPr>
              <a:t>個</a:t>
            </a:r>
            <a:endParaRPr lang="en-US" altLang="ja-JP" sz="1300" b="1" dirty="0">
              <a:solidFill>
                <a:schemeClr val="dk1"/>
              </a:solidFill>
              <a:latin typeface="游ゴシック" panose="020B0400000000000000" pitchFamily="50" charset="-128"/>
              <a:ea typeface="游ゴシック" panose="020B0400000000000000" pitchFamily="50" charset="-128"/>
            </a:endParaRPr>
          </a:p>
          <a:p>
            <a:pPr algn="ctr"/>
            <a:r>
              <a:rPr lang="en-US" altLang="ja-JP" sz="1300" b="1" dirty="0">
                <a:solidFill>
                  <a:schemeClr val="dk1"/>
                </a:solidFill>
                <a:latin typeface="游ゴシック" panose="020B0400000000000000" pitchFamily="50" charset="-128"/>
                <a:ea typeface="游ゴシック" panose="020B0400000000000000" pitchFamily="50" charset="-128"/>
              </a:rPr>
              <a:t>5</a:t>
            </a:r>
            <a:r>
              <a:rPr lang="ja-JP" altLang="en-US" sz="1300" b="1" dirty="0">
                <a:solidFill>
                  <a:schemeClr val="dk1"/>
                </a:solidFill>
                <a:latin typeface="游ゴシック" panose="020B0400000000000000" pitchFamily="50" charset="-128"/>
                <a:ea typeface="游ゴシック" panose="020B0400000000000000" pitchFamily="50" charset="-128"/>
              </a:rPr>
              <a:t>万円</a:t>
            </a:r>
          </a:p>
        </p:txBody>
      </p:sp>
      <p:sp>
        <p:nvSpPr>
          <p:cNvPr id="491" name="AutoShape 3">
            <a:extLst>
              <a:ext uri="{FF2B5EF4-FFF2-40B4-BE49-F238E27FC236}">
                <a16:creationId xmlns:a16="http://schemas.microsoft.com/office/drawing/2014/main" id="{A67F20D2-2881-6FD6-CF47-E58AA9769D36}"/>
              </a:ext>
            </a:extLst>
          </p:cNvPr>
          <p:cNvSpPr>
            <a:spLocks noChangeArrowheads="1"/>
          </p:cNvSpPr>
          <p:nvPr/>
        </p:nvSpPr>
        <p:spPr bwMode="auto">
          <a:xfrm>
            <a:off x="1020576" y="1027060"/>
            <a:ext cx="9943835" cy="652687"/>
          </a:xfrm>
          <a:prstGeom prst="roundRect">
            <a:avLst>
              <a:gd name="adj" fmla="val 0"/>
            </a:avLst>
          </a:prstGeom>
          <a:solidFill>
            <a:schemeClr val="bg1"/>
          </a:solidFill>
          <a:ln w="9525">
            <a:noFill/>
            <a:prstDash val="dash"/>
          </a:ln>
          <a:effectLst/>
        </p:spPr>
        <p:txBody>
          <a:bodyPr wrap="square" lIns="109152" tIns="35998" rIns="35998" bIns="35998" anchor="ctr" anchorCtr="0">
            <a:noAutofit/>
          </a:bodyPr>
          <a:lstStyle/>
          <a:p>
            <a:pPr algn="ctr"/>
            <a:r>
              <a:rPr lang="ja-JP" altLang="en-US" sz="1600" b="1" spc="120" dirty="0">
                <a:solidFill>
                  <a:schemeClr val="tx1">
                    <a:lumMod val="75000"/>
                    <a:lumOff val="25000"/>
                  </a:schemeClr>
                </a:solidFill>
              </a:rPr>
              <a:t>ターゲティング広告のお見積り例</a:t>
            </a:r>
            <a:endParaRPr lang="en-US" altLang="ja-JP" sz="1600" b="1" spc="120" dirty="0">
              <a:solidFill>
                <a:schemeClr val="tx1">
                  <a:lumMod val="75000"/>
                  <a:lumOff val="25000"/>
                </a:schemeClr>
              </a:solidFill>
            </a:endParaRPr>
          </a:p>
        </p:txBody>
      </p:sp>
      <p:cxnSp>
        <p:nvCxnSpPr>
          <p:cNvPr id="492" name="直線矢印コネクタ 491">
            <a:extLst>
              <a:ext uri="{FF2B5EF4-FFF2-40B4-BE49-F238E27FC236}">
                <a16:creationId xmlns:a16="http://schemas.microsoft.com/office/drawing/2014/main" id="{CA9F600B-8768-59BF-42CF-BF632D265957}"/>
              </a:ext>
            </a:extLst>
          </p:cNvPr>
          <p:cNvCxnSpPr>
            <a:cxnSpLocks/>
          </p:cNvCxnSpPr>
          <p:nvPr/>
        </p:nvCxnSpPr>
        <p:spPr>
          <a:xfrm flipV="1">
            <a:off x="4244403" y="3352804"/>
            <a:ext cx="506282" cy="7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4" name="直線矢印コネクタ 493">
            <a:extLst>
              <a:ext uri="{FF2B5EF4-FFF2-40B4-BE49-F238E27FC236}">
                <a16:creationId xmlns:a16="http://schemas.microsoft.com/office/drawing/2014/main" id="{1F8DE911-18EC-1A37-1598-9CFDEBA63414}"/>
              </a:ext>
            </a:extLst>
          </p:cNvPr>
          <p:cNvCxnSpPr>
            <a:cxnSpLocks/>
          </p:cNvCxnSpPr>
          <p:nvPr/>
        </p:nvCxnSpPr>
        <p:spPr>
          <a:xfrm flipV="1">
            <a:off x="4247502" y="4303362"/>
            <a:ext cx="506282" cy="7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9" name="直線矢印コネクタ 498">
            <a:extLst>
              <a:ext uri="{FF2B5EF4-FFF2-40B4-BE49-F238E27FC236}">
                <a16:creationId xmlns:a16="http://schemas.microsoft.com/office/drawing/2014/main" id="{65A9B77D-7776-39AD-D108-87DD3EBC38A2}"/>
              </a:ext>
            </a:extLst>
          </p:cNvPr>
          <p:cNvCxnSpPr>
            <a:cxnSpLocks/>
          </p:cNvCxnSpPr>
          <p:nvPr/>
        </p:nvCxnSpPr>
        <p:spPr>
          <a:xfrm flipV="1">
            <a:off x="4247943" y="5325546"/>
            <a:ext cx="506282" cy="7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0" name="Google Shape;442;p31">
            <a:extLst>
              <a:ext uri="{FF2B5EF4-FFF2-40B4-BE49-F238E27FC236}">
                <a16:creationId xmlns:a16="http://schemas.microsoft.com/office/drawing/2014/main" id="{A22049EA-4266-3F37-A105-B1CCF8200773}"/>
              </a:ext>
            </a:extLst>
          </p:cNvPr>
          <p:cNvSpPr/>
          <p:nvPr/>
        </p:nvSpPr>
        <p:spPr>
          <a:xfrm>
            <a:off x="9199352" y="2193458"/>
            <a:ext cx="1913407" cy="680617"/>
          </a:xfrm>
          <a:prstGeom prst="homePlate">
            <a:avLst>
              <a:gd name="adj" fmla="val 0"/>
            </a:avLst>
          </a:prstGeom>
          <a:solidFill>
            <a:schemeClr val="tx1">
              <a:lumMod val="65000"/>
              <a:lumOff val="35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300" b="1" kern="0" spc="120">
                <a:solidFill>
                  <a:srgbClr val="FFFFFF"/>
                </a:solidFill>
                <a:latin typeface="游ゴシック" panose="020B0400000000000000" pitchFamily="50" charset="-128"/>
                <a:ea typeface="游ゴシック" panose="020B0400000000000000" pitchFamily="50" charset="-128"/>
                <a:cs typeface="Meiryo"/>
                <a:sym typeface="Meiryo"/>
              </a:rPr>
              <a:t>合計</a:t>
            </a:r>
            <a:endParaRPr kumimoji="0" lang="en-US" altLang="ja-JP" sz="1300" b="1" kern="0" spc="12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501" name="楕円 500">
            <a:extLst>
              <a:ext uri="{FF2B5EF4-FFF2-40B4-BE49-F238E27FC236}">
                <a16:creationId xmlns:a16="http://schemas.microsoft.com/office/drawing/2014/main" id="{34EAB041-6BD0-BC95-C7DD-015AB15D0DBF}"/>
              </a:ext>
            </a:extLst>
          </p:cNvPr>
          <p:cNvSpPr/>
          <p:nvPr/>
        </p:nvSpPr>
        <p:spPr>
          <a:xfrm>
            <a:off x="5471375" y="1801783"/>
            <a:ext cx="506282" cy="506282"/>
          </a:xfrm>
          <a:prstGeom prst="ellipse">
            <a:avLst/>
          </a:prstGeom>
          <a:solidFill>
            <a:schemeClr val="bg1"/>
          </a:solid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chemeClr val="tx1">
                    <a:lumMod val="75000"/>
                    <a:lumOff val="25000"/>
                  </a:schemeClr>
                </a:solidFill>
                <a:effectLst/>
                <a:uLnTx/>
                <a:uFillTx/>
                <a:latin typeface="Segoe UI"/>
                <a:ea typeface="游ゴシック"/>
                <a:cs typeface="+mn-cs"/>
              </a:rPr>
              <a:t>１</a:t>
            </a:r>
          </a:p>
        </p:txBody>
      </p:sp>
      <p:sp>
        <p:nvSpPr>
          <p:cNvPr id="502" name="楕円 501">
            <a:extLst>
              <a:ext uri="{FF2B5EF4-FFF2-40B4-BE49-F238E27FC236}">
                <a16:creationId xmlns:a16="http://schemas.microsoft.com/office/drawing/2014/main" id="{5F2135F9-A3B7-C71A-5E19-095B6978A87F}"/>
              </a:ext>
            </a:extLst>
          </p:cNvPr>
          <p:cNvSpPr/>
          <p:nvPr/>
        </p:nvSpPr>
        <p:spPr>
          <a:xfrm>
            <a:off x="7526618" y="1803204"/>
            <a:ext cx="506282" cy="506282"/>
          </a:xfrm>
          <a:prstGeom prst="ellipse">
            <a:avLst/>
          </a:prstGeom>
          <a:solidFill>
            <a:schemeClr val="bg1"/>
          </a:solid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1">
                <a:solidFill>
                  <a:schemeClr val="tx1">
                    <a:lumMod val="75000"/>
                    <a:lumOff val="25000"/>
                  </a:schemeClr>
                </a:solidFill>
                <a:latin typeface="Segoe UI"/>
                <a:ea typeface="游ゴシック"/>
              </a:rPr>
              <a:t>2</a:t>
            </a:r>
            <a:endParaRPr kumimoji="1" lang="ja-JP" altLang="en-US" sz="1600" b="1" i="0" u="none" strike="noStrike" kern="1200" cap="none" spc="0" normalizeH="0" baseline="0" noProof="0">
              <a:ln>
                <a:noFill/>
              </a:ln>
              <a:solidFill>
                <a:schemeClr val="tx1">
                  <a:lumMod val="75000"/>
                  <a:lumOff val="25000"/>
                </a:schemeClr>
              </a:solidFill>
              <a:effectLst/>
              <a:uLnTx/>
              <a:uFillTx/>
              <a:latin typeface="Segoe UI"/>
              <a:ea typeface="游ゴシック"/>
              <a:cs typeface="+mn-cs"/>
            </a:endParaRPr>
          </a:p>
        </p:txBody>
      </p:sp>
      <p:sp>
        <p:nvSpPr>
          <p:cNvPr id="9" name="Google Shape;496;p32">
            <a:extLst>
              <a:ext uri="{FF2B5EF4-FFF2-40B4-BE49-F238E27FC236}">
                <a16:creationId xmlns:a16="http://schemas.microsoft.com/office/drawing/2014/main" id="{CA4CD399-424F-FDA4-DFB9-BD38A28F545F}"/>
              </a:ext>
            </a:extLst>
          </p:cNvPr>
          <p:cNvSpPr txBox="1">
            <a:spLocks noGrp="1"/>
          </p:cNvSpPr>
          <p:nvPr>
            <p:ph type="title"/>
          </p:nvPr>
        </p:nvSpPr>
        <p:spPr>
          <a:xfrm>
            <a:off x="533401" y="302141"/>
            <a:ext cx="9837614" cy="332399"/>
          </a:xfrm>
          <a:prstGeom prst="rect">
            <a:avLst/>
          </a:prstGeom>
          <a:noFill/>
          <a:ln>
            <a:noFill/>
          </a:ln>
        </p:spPr>
        <p:txBody>
          <a:bodyPr spcFirstLastPara="1" wrap="square" lIns="0" tIns="0" rIns="0" bIns="0" anchor="ctr" anchorCtr="0">
            <a:spAutoFit/>
          </a:bodyPr>
          <a:lstStyle/>
          <a:p>
            <a:pPr>
              <a:spcBef>
                <a:spcPts val="0"/>
              </a:spcBef>
              <a:buClr>
                <a:schemeClr val="dk1"/>
              </a:buClr>
              <a:buSzPts val="2100"/>
            </a:pPr>
            <a:r>
              <a:rPr lang="ja-JP" altLang="en-US" dirty="0">
                <a:latin typeface="Yu Gothic"/>
                <a:ea typeface="Yu Gothic"/>
              </a:rPr>
              <a:t>ターゲティング広告の料金</a:t>
            </a:r>
            <a:r>
              <a:rPr lang="ja-JP" altLang="en-US" sz="2000" dirty="0">
                <a:latin typeface="Yu Gothic"/>
                <a:ea typeface="Yu Gothic"/>
              </a:rPr>
              <a:t>（お見積り例）</a:t>
            </a:r>
            <a:endParaRPr lang="ja-JP" altLang="en-US" dirty="0">
              <a:latin typeface="Yu Gothic"/>
              <a:ea typeface="Yu Gothic"/>
            </a:endParaRPr>
          </a:p>
        </p:txBody>
      </p:sp>
      <p:sp>
        <p:nvSpPr>
          <p:cNvPr id="6" name="Google Shape;442;p31">
            <a:extLst>
              <a:ext uri="{FF2B5EF4-FFF2-40B4-BE49-F238E27FC236}">
                <a16:creationId xmlns:a16="http://schemas.microsoft.com/office/drawing/2014/main" id="{80FB7AF3-FF75-DF43-A74A-E8CA91805A67}"/>
              </a:ext>
            </a:extLst>
          </p:cNvPr>
          <p:cNvSpPr/>
          <p:nvPr/>
        </p:nvSpPr>
        <p:spPr>
          <a:xfrm>
            <a:off x="9205261" y="3009198"/>
            <a:ext cx="1907498" cy="657198"/>
          </a:xfrm>
          <a:prstGeom prst="homePlate">
            <a:avLst>
              <a:gd name="adj" fmla="val 0"/>
            </a:avLst>
          </a:prstGeom>
          <a:solidFill>
            <a:schemeClr val="bg1"/>
          </a:solidFill>
          <a:ln>
            <a:noFill/>
          </a:ln>
        </p:spPr>
        <p:txBody>
          <a:bodyPr spcFirstLastPara="1" wrap="square" lIns="0" tIns="0" rIns="0" bIns="0" anchor="ctr" anchorCtr="1">
            <a:noAutofit/>
          </a:bodyPr>
          <a:lstStyle/>
          <a:p>
            <a:pPr algn="ctr" defTabSz="1219170">
              <a:buClr>
                <a:srgbClr val="FFFFFF"/>
              </a:buClr>
              <a:buSzPts val="700"/>
            </a:pPr>
            <a:r>
              <a:rPr lang="en-US" altLang="ja-JP" sz="1400" b="1" u="sng"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365</a:t>
            </a:r>
            <a:r>
              <a:rPr lang="ja-JP" altLang="en-US" sz="1400" b="1" u="sng"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万円</a:t>
            </a:r>
            <a:endParaRPr kumimoji="0" lang="en-US" altLang="ja-JP" sz="1400" b="1" u="sng"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endParaRPr>
          </a:p>
        </p:txBody>
      </p:sp>
      <p:sp>
        <p:nvSpPr>
          <p:cNvPr id="7" name="Google Shape;442;p31">
            <a:extLst>
              <a:ext uri="{FF2B5EF4-FFF2-40B4-BE49-F238E27FC236}">
                <a16:creationId xmlns:a16="http://schemas.microsoft.com/office/drawing/2014/main" id="{20BB092B-3869-D646-DE78-C01165BC584B}"/>
              </a:ext>
            </a:extLst>
          </p:cNvPr>
          <p:cNvSpPr/>
          <p:nvPr/>
        </p:nvSpPr>
        <p:spPr>
          <a:xfrm>
            <a:off x="9205261" y="4003595"/>
            <a:ext cx="1907498" cy="657198"/>
          </a:xfrm>
          <a:prstGeom prst="homePlate">
            <a:avLst>
              <a:gd name="adj" fmla="val 0"/>
            </a:avLst>
          </a:prstGeom>
          <a:solidFill>
            <a:schemeClr val="bg1"/>
          </a:solidFill>
          <a:ln>
            <a:noFill/>
          </a:ln>
        </p:spPr>
        <p:txBody>
          <a:bodyPr spcFirstLastPara="1" wrap="square" lIns="0" tIns="0" rIns="0" bIns="0" anchor="ctr" anchorCtr="1">
            <a:noAutofit/>
          </a:bodyPr>
          <a:lstStyle/>
          <a:p>
            <a:pPr algn="ctr" defTabSz="1219170">
              <a:buClr>
                <a:srgbClr val="FFFFFF"/>
              </a:buClr>
              <a:buSzPts val="700"/>
            </a:pPr>
            <a:r>
              <a:rPr lang="en-US" altLang="ja-JP" sz="1400" b="1" u="sng"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130</a:t>
            </a:r>
            <a:r>
              <a:rPr lang="ja-JP" altLang="en-US" sz="1400" b="1" u="sng"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万円</a:t>
            </a:r>
            <a:endParaRPr kumimoji="0" lang="en-US" altLang="ja-JP" sz="1400" b="1" u="sng"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endParaRPr>
          </a:p>
        </p:txBody>
      </p:sp>
      <p:sp>
        <p:nvSpPr>
          <p:cNvPr id="14" name="Google Shape;442;p31">
            <a:extLst>
              <a:ext uri="{FF2B5EF4-FFF2-40B4-BE49-F238E27FC236}">
                <a16:creationId xmlns:a16="http://schemas.microsoft.com/office/drawing/2014/main" id="{C3216735-95C2-995E-BF20-9E4DCDAFA825}"/>
              </a:ext>
            </a:extLst>
          </p:cNvPr>
          <p:cNvSpPr/>
          <p:nvPr/>
        </p:nvSpPr>
        <p:spPr>
          <a:xfrm>
            <a:off x="9205261" y="5020531"/>
            <a:ext cx="1907498" cy="657198"/>
          </a:xfrm>
          <a:prstGeom prst="homePlate">
            <a:avLst>
              <a:gd name="adj" fmla="val 0"/>
            </a:avLst>
          </a:prstGeom>
          <a:solidFill>
            <a:schemeClr val="bg1"/>
          </a:solidFill>
          <a:ln>
            <a:noFill/>
          </a:ln>
        </p:spPr>
        <p:txBody>
          <a:bodyPr spcFirstLastPara="1" wrap="square" lIns="0" tIns="0" rIns="0" bIns="0" anchor="ctr" anchorCtr="1">
            <a:noAutofit/>
          </a:bodyPr>
          <a:lstStyle/>
          <a:p>
            <a:pPr algn="ctr" defTabSz="1219170">
              <a:buClr>
                <a:srgbClr val="FFFFFF"/>
              </a:buClr>
              <a:buSzPts val="700"/>
            </a:pPr>
            <a:r>
              <a:rPr lang="en-US" altLang="ja-JP" sz="1400" b="1" u="sng"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55</a:t>
            </a:r>
            <a:r>
              <a:rPr lang="ja-JP" altLang="en-US" sz="1400" b="1" u="sng"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万円</a:t>
            </a:r>
            <a:endParaRPr kumimoji="0" lang="en-US" altLang="ja-JP" sz="1400" b="1" u="sng"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endParaRPr>
          </a:p>
        </p:txBody>
      </p:sp>
    </p:spTree>
    <p:extLst>
      <p:ext uri="{BB962C8B-B14F-4D97-AF65-F5344CB8AC3E}">
        <p14:creationId xmlns:p14="http://schemas.microsoft.com/office/powerpoint/2010/main" val="377758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363" name="スライド番号プレースホルダー 3">
            <a:extLst>
              <a:ext uri="{FF2B5EF4-FFF2-40B4-BE49-F238E27FC236}">
                <a16:creationId xmlns:a16="http://schemas.microsoft.com/office/drawing/2014/main" id="{6CF33CB6-0DAF-EF78-7BAB-5388356A0729}"/>
              </a:ext>
            </a:extLst>
          </p:cNvPr>
          <p:cNvSpPr>
            <a:spLocks noGrp="1"/>
          </p:cNvSpPr>
          <p:nvPr>
            <p:ph type="sldNum" sz="quarter" idx="4"/>
          </p:nvPr>
        </p:nvSpPr>
        <p:spPr/>
        <p:txBody>
          <a:bodyPr/>
          <a:lstStyle/>
          <a:p>
            <a:fld id="{3200D908-C2D6-084A-9C6A-44EB3DC58219}" type="slidenum">
              <a:rPr lang="ja-JP" altLang="en-US">
                <a:sym typeface="Arial"/>
              </a:rPr>
              <a:pPr/>
              <a:t>6</a:t>
            </a:fld>
            <a:endParaRPr lang="ja-JP" altLang="en-US">
              <a:sym typeface="Arial"/>
            </a:endParaRPr>
          </a:p>
        </p:txBody>
      </p:sp>
      <p:sp>
        <p:nvSpPr>
          <p:cNvPr id="5" name="テキスト プレースホルダー 357">
            <a:extLst>
              <a:ext uri="{FF2B5EF4-FFF2-40B4-BE49-F238E27FC236}">
                <a16:creationId xmlns:a16="http://schemas.microsoft.com/office/drawing/2014/main" id="{05E8D46E-5A98-FC84-9F49-4B1E347270B6}"/>
              </a:ext>
            </a:extLst>
          </p:cNvPr>
          <p:cNvSpPr>
            <a:spLocks noGrp="1"/>
          </p:cNvSpPr>
          <p:nvPr>
            <p:ph type="body" sz="quarter" idx="19"/>
          </p:nvPr>
        </p:nvSpPr>
        <p:spPr>
          <a:xfrm>
            <a:off x="335361" y="1082873"/>
            <a:ext cx="11521280" cy="332399"/>
          </a:xfrm>
        </p:spPr>
        <p:txBody>
          <a:bodyPr>
            <a:normAutofit/>
          </a:bodyPr>
          <a:lstStyle/>
          <a:p>
            <a:r>
              <a:rPr lang="en-US" altLang="ja-JP" sz="1600" dirty="0">
                <a:solidFill>
                  <a:schemeClr val="tx1">
                    <a:lumMod val="75000"/>
                    <a:lumOff val="25000"/>
                  </a:schemeClr>
                </a:solidFill>
                <a:sym typeface="Arial"/>
              </a:rPr>
              <a:t>A-TANK DMP</a:t>
            </a:r>
            <a:r>
              <a:rPr lang="ja-JP" altLang="en-US" sz="1600" dirty="0">
                <a:solidFill>
                  <a:schemeClr val="tx1">
                    <a:lumMod val="75000"/>
                    <a:lumOff val="25000"/>
                  </a:schemeClr>
                </a:solidFill>
                <a:sym typeface="Arial"/>
              </a:rPr>
              <a:t>に蓄積されたデータを朝日新聞社のメディアや協業先・広告</a:t>
            </a:r>
            <a:r>
              <a:rPr lang="en-US" altLang="ja-JP" sz="1600" dirty="0">
                <a:solidFill>
                  <a:schemeClr val="tx1">
                    <a:lumMod val="75000"/>
                    <a:lumOff val="25000"/>
                  </a:schemeClr>
                </a:solidFill>
                <a:sym typeface="Arial"/>
              </a:rPr>
              <a:t>PF</a:t>
            </a:r>
            <a:r>
              <a:rPr lang="ja-JP" altLang="en-US" sz="1600" dirty="0">
                <a:solidFill>
                  <a:schemeClr val="tx1">
                    <a:lumMod val="75000"/>
                    <a:lumOff val="25000"/>
                  </a:schemeClr>
                </a:solidFill>
                <a:sym typeface="Arial"/>
              </a:rPr>
              <a:t>連携などで活用可能</a:t>
            </a:r>
          </a:p>
        </p:txBody>
      </p:sp>
      <p:sp>
        <p:nvSpPr>
          <p:cNvPr id="7" name="AutoShape 3">
            <a:extLst>
              <a:ext uri="{FF2B5EF4-FFF2-40B4-BE49-F238E27FC236}">
                <a16:creationId xmlns:a16="http://schemas.microsoft.com/office/drawing/2014/main" id="{50BA5715-A1A8-D87C-553E-C67DA24E3C5D}"/>
              </a:ext>
            </a:extLst>
          </p:cNvPr>
          <p:cNvSpPr/>
          <p:nvPr/>
        </p:nvSpPr>
        <p:spPr bwMode="auto">
          <a:xfrm>
            <a:off x="0" y="1691655"/>
            <a:ext cx="12192000" cy="4448011"/>
          </a:xfrm>
          <a:prstGeom prst="roundRect">
            <a:avLst>
              <a:gd name="adj" fmla="val 0"/>
            </a:avLst>
          </a:prstGeom>
          <a:solidFill>
            <a:schemeClr val="bg1">
              <a:lumMod val="95000"/>
            </a:schemeClr>
          </a:solidFill>
          <a:ln w="6350">
            <a:noFill/>
          </a:ln>
          <a:effectLst/>
        </p:spPr>
        <p:txBody>
          <a:bodyPr wrap="square" lIns="1980000" tIns="59363" rIns="108000" bIns="59363" anchor="ctr" anchorCtr="0">
            <a:noAutofit/>
          </a:bodyPr>
          <a:lstStyle/>
          <a:p>
            <a:pPr marL="0" marR="0" lvl="0" indent="0" algn="l" defTabSz="914400" rtl="0" eaLnBrk="1" fontAlgn="auto" latinLnBrk="0" hangingPunct="1">
              <a:lnSpc>
                <a:spcPct val="120000"/>
              </a:lnSpc>
              <a:spcBef>
                <a:spcPts val="0"/>
              </a:spcBef>
              <a:spcAft>
                <a:spcPts val="495"/>
              </a:spcAft>
              <a:buClrTx/>
              <a:buSzTx/>
              <a:buFontTx/>
              <a:buNone/>
              <a:tabLst/>
              <a:defRPr/>
            </a:pPr>
            <a:endParaRPr kumimoji="1" lang="en-US" altLang="ja-JP" sz="1700" b="1" i="0" u="none" strike="noStrike" kern="1200" cap="none" spc="200" normalizeH="0" baseline="0" noProof="0">
              <a:ln>
                <a:noFill/>
              </a:ln>
              <a:solidFill>
                <a:prstClr val="black">
                  <a:lumMod val="65000"/>
                  <a:lumOff val="35000"/>
                </a:prstClr>
              </a:solidFill>
              <a:effectLst/>
              <a:uLnTx/>
              <a:uFillTx/>
              <a:latin typeface="游ゴシック" panose="020F0502020204030204"/>
              <a:ea typeface="游ゴシック" panose="020B0400000000000000" pitchFamily="50" charset="-128"/>
              <a:cs typeface="メイリオ" pitchFamily="50" charset="-128"/>
            </a:endParaRPr>
          </a:p>
        </p:txBody>
      </p:sp>
      <p:sp>
        <p:nvSpPr>
          <p:cNvPr id="8" name="矢印: 五方向 7">
            <a:extLst>
              <a:ext uri="{FF2B5EF4-FFF2-40B4-BE49-F238E27FC236}">
                <a16:creationId xmlns:a16="http://schemas.microsoft.com/office/drawing/2014/main" id="{CB512D12-0D81-1B25-E5EC-BA4BFE3AC161}"/>
              </a:ext>
            </a:extLst>
          </p:cNvPr>
          <p:cNvSpPr/>
          <p:nvPr/>
        </p:nvSpPr>
        <p:spPr>
          <a:xfrm>
            <a:off x="5289241" y="4388774"/>
            <a:ext cx="6360081" cy="1222714"/>
          </a:xfrm>
          <a:prstGeom prst="homePlate">
            <a:avLst>
              <a:gd name="adj" fmla="val 18875"/>
            </a:avLst>
          </a:prstGeom>
          <a:solidFill>
            <a:schemeClr val="bg1"/>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游ゴシック"/>
              <a:ea typeface="游ゴシック"/>
              <a:cs typeface="+mn-cs"/>
            </a:endParaRPr>
          </a:p>
        </p:txBody>
      </p:sp>
      <p:sp>
        <p:nvSpPr>
          <p:cNvPr id="9" name="矢印: 五方向 8">
            <a:extLst>
              <a:ext uri="{FF2B5EF4-FFF2-40B4-BE49-F238E27FC236}">
                <a16:creationId xmlns:a16="http://schemas.microsoft.com/office/drawing/2014/main" id="{AB63B9EF-9446-BDC8-F959-BFEA7EC58358}"/>
              </a:ext>
            </a:extLst>
          </p:cNvPr>
          <p:cNvSpPr/>
          <p:nvPr/>
        </p:nvSpPr>
        <p:spPr>
          <a:xfrm>
            <a:off x="5293360" y="3307214"/>
            <a:ext cx="6360081" cy="912587"/>
          </a:xfrm>
          <a:prstGeom prst="homePlate">
            <a:avLst>
              <a:gd name="adj" fmla="val 26426"/>
            </a:avLst>
          </a:prstGeom>
          <a:solidFill>
            <a:schemeClr val="bg1"/>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游ゴシック"/>
              <a:ea typeface="游ゴシック"/>
              <a:cs typeface="+mn-cs"/>
            </a:endParaRPr>
          </a:p>
        </p:txBody>
      </p:sp>
      <p:sp>
        <p:nvSpPr>
          <p:cNvPr id="14" name="矢印: 五方向 13">
            <a:extLst>
              <a:ext uri="{FF2B5EF4-FFF2-40B4-BE49-F238E27FC236}">
                <a16:creationId xmlns:a16="http://schemas.microsoft.com/office/drawing/2014/main" id="{A8BC5F41-BED8-2602-8698-05CEB2A9B41A}"/>
              </a:ext>
            </a:extLst>
          </p:cNvPr>
          <p:cNvSpPr/>
          <p:nvPr/>
        </p:nvSpPr>
        <p:spPr>
          <a:xfrm>
            <a:off x="5289242" y="2225654"/>
            <a:ext cx="6360081" cy="912587"/>
          </a:xfrm>
          <a:prstGeom prst="homePlate">
            <a:avLst>
              <a:gd name="adj" fmla="val 26426"/>
            </a:avLst>
          </a:prstGeom>
          <a:solidFill>
            <a:schemeClr val="bg1"/>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游ゴシック"/>
              <a:ea typeface="游ゴシック"/>
              <a:cs typeface="+mn-cs"/>
            </a:endParaRPr>
          </a:p>
        </p:txBody>
      </p:sp>
      <p:pic>
        <p:nvPicPr>
          <p:cNvPr id="18" name="Google Shape;983;p49">
            <a:extLst>
              <a:ext uri="{FF2B5EF4-FFF2-40B4-BE49-F238E27FC236}">
                <a16:creationId xmlns:a16="http://schemas.microsoft.com/office/drawing/2014/main" id="{EC7C167F-4982-CB35-0BF2-5C73BB50A727}"/>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049649" y="4495641"/>
            <a:ext cx="606886" cy="595891"/>
          </a:xfrm>
          <a:prstGeom prst="rect">
            <a:avLst/>
          </a:prstGeom>
          <a:noFill/>
          <a:ln>
            <a:noFill/>
          </a:ln>
        </p:spPr>
      </p:pic>
      <p:pic>
        <p:nvPicPr>
          <p:cNvPr id="19" name="Google Shape;980;p49">
            <a:extLst>
              <a:ext uri="{FF2B5EF4-FFF2-40B4-BE49-F238E27FC236}">
                <a16:creationId xmlns:a16="http://schemas.microsoft.com/office/drawing/2014/main" id="{C88925A3-5058-DE28-9F79-AFE43DA87DE8}"/>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086564" y="5119980"/>
            <a:ext cx="932200" cy="300977"/>
          </a:xfrm>
          <a:prstGeom prst="rect">
            <a:avLst/>
          </a:prstGeom>
          <a:noFill/>
          <a:ln>
            <a:noFill/>
          </a:ln>
        </p:spPr>
      </p:pic>
      <p:pic>
        <p:nvPicPr>
          <p:cNvPr id="20" name="Google Shape;984;p49">
            <a:extLst>
              <a:ext uri="{FF2B5EF4-FFF2-40B4-BE49-F238E27FC236}">
                <a16:creationId xmlns:a16="http://schemas.microsoft.com/office/drawing/2014/main" id="{B6BD3FB0-D686-7424-5175-6E66A5D63E5C}"/>
              </a:ext>
            </a:extLst>
          </p:cNvPr>
          <p:cNvPicPr preferRelativeResize="0"/>
          <p:nvPr/>
        </p:nvPicPr>
        <p:blipFill rotWithShape="1">
          <a:blip r:embed="rId5" cstate="email">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7676756" y="4519184"/>
            <a:ext cx="514945" cy="468314"/>
          </a:xfrm>
          <a:prstGeom prst="rect">
            <a:avLst/>
          </a:prstGeom>
          <a:noFill/>
          <a:ln>
            <a:noFill/>
          </a:ln>
        </p:spPr>
      </p:pic>
      <p:pic>
        <p:nvPicPr>
          <p:cNvPr id="22" name="Google Shape;985;p49">
            <a:extLst>
              <a:ext uri="{FF2B5EF4-FFF2-40B4-BE49-F238E27FC236}">
                <a16:creationId xmlns:a16="http://schemas.microsoft.com/office/drawing/2014/main" id="{C49D8547-25D8-D6A3-D688-C6AE703C80B0}"/>
              </a:ext>
            </a:extLst>
          </p:cNvPr>
          <p:cNvPicPr preferRelativeResize="0"/>
          <p:nvPr/>
        </p:nvPicPr>
        <p:blipFill rotWithShape="1">
          <a:blip r:embed="rId6" cstate="email">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7016055" y="4539151"/>
            <a:ext cx="474404" cy="448347"/>
          </a:xfrm>
          <a:prstGeom prst="rect">
            <a:avLst/>
          </a:prstGeom>
          <a:noFill/>
          <a:ln>
            <a:noFill/>
          </a:ln>
        </p:spPr>
      </p:pic>
      <p:pic>
        <p:nvPicPr>
          <p:cNvPr id="23" name="Google Shape;988;p49">
            <a:extLst>
              <a:ext uri="{FF2B5EF4-FFF2-40B4-BE49-F238E27FC236}">
                <a16:creationId xmlns:a16="http://schemas.microsoft.com/office/drawing/2014/main" id="{F0D5DAEF-CB4B-1236-FF92-FE2D70D05DD9}"/>
              </a:ext>
            </a:extLst>
          </p:cNvPr>
          <p:cNvPicPr preferRelativeResize="0"/>
          <p:nvPr/>
        </p:nvPicPr>
        <p:blipFill>
          <a:blip r:embed="rId7" cstate="email">
            <a:clrChange>
              <a:clrFrom>
                <a:srgbClr val="FFFFFF"/>
              </a:clrFrom>
              <a:clrTo>
                <a:srgbClr val="FFFFFF">
                  <a:alpha val="0"/>
                </a:srgbClr>
              </a:clrTo>
            </a:clrChange>
            <a:alphaModFix/>
            <a:extLst>
              <a:ext uri="{28A0092B-C50C-407E-A947-70E740481C1C}">
                <a14:useLocalDpi xmlns:a14="http://schemas.microsoft.com/office/drawing/2010/main"/>
              </a:ext>
            </a:extLst>
          </a:blip>
          <a:stretch>
            <a:fillRect/>
          </a:stretch>
        </p:blipFill>
        <p:spPr>
          <a:xfrm>
            <a:off x="8142461" y="5061719"/>
            <a:ext cx="1334944" cy="452026"/>
          </a:xfrm>
          <a:prstGeom prst="rect">
            <a:avLst/>
          </a:prstGeom>
          <a:noFill/>
          <a:ln>
            <a:noFill/>
          </a:ln>
        </p:spPr>
      </p:pic>
      <p:sp>
        <p:nvSpPr>
          <p:cNvPr id="24" name="Google Shape;497;p32">
            <a:extLst>
              <a:ext uri="{FF2B5EF4-FFF2-40B4-BE49-F238E27FC236}">
                <a16:creationId xmlns:a16="http://schemas.microsoft.com/office/drawing/2014/main" id="{F45CF323-5660-BAB5-6323-CEDAF00C8B95}"/>
              </a:ext>
            </a:extLst>
          </p:cNvPr>
          <p:cNvSpPr txBox="1"/>
          <p:nvPr/>
        </p:nvSpPr>
        <p:spPr>
          <a:xfrm>
            <a:off x="8409343" y="3576308"/>
            <a:ext cx="3392379" cy="374264"/>
          </a:xfrm>
          <a:prstGeom prst="rect">
            <a:avLst/>
          </a:prstGeom>
          <a:noFill/>
          <a:ln>
            <a:noFill/>
          </a:ln>
        </p:spPr>
        <p:txBody>
          <a:bodyPr spcFirstLastPara="1" wrap="square" lIns="121900" tIns="121900" rIns="121900" bIns="1219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a:ln>
                  <a:noFill/>
                </a:ln>
                <a:solidFill>
                  <a:srgbClr val="EB0083"/>
                </a:solidFill>
                <a:effectLst/>
                <a:uLnTx/>
                <a:uFillTx/>
                <a:latin typeface="游ゴシック" panose="020F0502020204030204"/>
                <a:ea typeface="游ゴシック" panose="020B0400000000000000" pitchFamily="50" charset="-128"/>
                <a:cs typeface="+mn-cs"/>
              </a:rPr>
              <a:t>PANX</a:t>
            </a:r>
            <a:r>
              <a:rPr lang="ja-JP" altLang="en-US" sz="1200" b="1" kern="0">
                <a:solidFill>
                  <a:srgbClr val="EB0083"/>
                </a:solidFill>
                <a:latin typeface="游ゴシック" panose="020F0502020204030204"/>
                <a:ea typeface="游ゴシック" panose="020B0400000000000000" pitchFamily="50" charset="-128"/>
              </a:rPr>
              <a:t> </a:t>
            </a:r>
            <a:r>
              <a:rPr kumimoji="0" lang="en-US" altLang="ja-JP" sz="1200" b="1" i="0" u="none" strike="noStrike" kern="0" cap="none" spc="0" normalizeH="0" baseline="0" noProof="0">
                <a:ln>
                  <a:noFill/>
                </a:ln>
                <a:solidFill>
                  <a:srgbClr val="EB0083"/>
                </a:solidFill>
                <a:effectLst/>
                <a:uLnTx/>
                <a:uFillTx/>
                <a:latin typeface="游ゴシック" panose="020F0502020204030204"/>
                <a:ea typeface="游ゴシック" panose="020B0400000000000000" pitchFamily="50" charset="-128"/>
                <a:cs typeface="+mn-cs"/>
              </a:rPr>
              <a:t>DSP</a:t>
            </a:r>
            <a:r>
              <a:rPr kumimoji="0" lang="ja-JP" altLang="en-US" sz="1200" b="1" i="0" u="none" strike="noStrike" kern="0" cap="none" spc="0" normalizeH="0" baseline="0" noProof="0">
                <a:ln>
                  <a:noFill/>
                </a:ln>
                <a:solidFill>
                  <a:srgbClr val="EB0083"/>
                </a:solidFill>
                <a:effectLst/>
                <a:uLnTx/>
                <a:uFillTx/>
                <a:latin typeface="游ゴシック" panose="020F0502020204030204"/>
                <a:ea typeface="游ゴシック" panose="020B0400000000000000" pitchFamily="50" charset="-128"/>
                <a:cs typeface="+mn-cs"/>
              </a:rPr>
              <a:t>（チケットぴあの購買データ）</a:t>
            </a:r>
          </a:p>
        </p:txBody>
      </p:sp>
      <p:sp>
        <p:nvSpPr>
          <p:cNvPr id="25" name="四角形: 角を丸くする 24">
            <a:extLst>
              <a:ext uri="{FF2B5EF4-FFF2-40B4-BE49-F238E27FC236}">
                <a16:creationId xmlns:a16="http://schemas.microsoft.com/office/drawing/2014/main" id="{CAE30793-A574-789B-2588-523C8BE4CA24}"/>
              </a:ext>
            </a:extLst>
          </p:cNvPr>
          <p:cNvSpPr/>
          <p:nvPr/>
        </p:nvSpPr>
        <p:spPr>
          <a:xfrm>
            <a:off x="4754792" y="2387278"/>
            <a:ext cx="2017494" cy="610235"/>
          </a:xfrm>
          <a:prstGeom prst="roundRect">
            <a:avLst>
              <a:gd name="adj" fmla="val 0"/>
            </a:avLst>
          </a:prstGeom>
          <a:solidFill>
            <a:schemeClr val="tx1">
              <a:lumMod val="65000"/>
              <a:lumOff val="35000"/>
            </a:schemeClr>
          </a:solidFill>
          <a:ln w="12700" cap="flat" cmpd="sng" algn="ctr">
            <a:noFill/>
            <a:prstDash val="solid"/>
            <a:miter lim="800000"/>
          </a:ln>
          <a:effectLst/>
        </p:spPr>
        <p:txBody>
          <a:bodyPr lIns="121920" tIns="60960" rIns="121920" bIns="6096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50" normalizeH="0" noProof="0" dirty="0">
                <a:ln>
                  <a:noFill/>
                </a:ln>
                <a:solidFill>
                  <a:prstClr val="white"/>
                </a:solidFill>
                <a:effectLst/>
                <a:uLnTx/>
                <a:uFillTx/>
                <a:latin typeface="游ゴシック"/>
                <a:ea typeface="游ゴシック"/>
                <a:cs typeface="+mn-cs"/>
              </a:rPr>
              <a:t>朝日新聞社メディア</a:t>
            </a:r>
            <a:endParaRPr kumimoji="0" lang="en-US" altLang="ja-JP" sz="1400" b="1" i="0" u="none" strike="noStrike" kern="0" cap="none" spc="50" normalizeH="0" noProof="0" dirty="0">
              <a:ln>
                <a:noFill/>
              </a:ln>
              <a:solidFill>
                <a:prstClr val="white"/>
              </a:solidFill>
              <a:effectLst/>
              <a:uLnTx/>
              <a:uFillTx/>
              <a:latin typeface="游ゴシック"/>
              <a:ea typeface="游ゴシック"/>
              <a:cs typeface="+mn-cs"/>
            </a:endParaRPr>
          </a:p>
        </p:txBody>
      </p:sp>
      <p:sp>
        <p:nvSpPr>
          <p:cNvPr id="26" name="Google Shape;497;p32">
            <a:extLst>
              <a:ext uri="{FF2B5EF4-FFF2-40B4-BE49-F238E27FC236}">
                <a16:creationId xmlns:a16="http://schemas.microsoft.com/office/drawing/2014/main" id="{153E8097-6000-2A11-20D4-20B730B6B05D}"/>
              </a:ext>
            </a:extLst>
          </p:cNvPr>
          <p:cNvSpPr txBox="1"/>
          <p:nvPr/>
        </p:nvSpPr>
        <p:spPr>
          <a:xfrm>
            <a:off x="8409343" y="2480893"/>
            <a:ext cx="3392379" cy="448945"/>
          </a:xfrm>
          <a:prstGeom prst="rect">
            <a:avLst/>
          </a:prstGeom>
          <a:noFill/>
          <a:ln>
            <a:noFill/>
          </a:ln>
        </p:spPr>
        <p:txBody>
          <a:bodyPr spcFirstLastPara="1" wrap="square" lIns="121900" tIns="121900" rIns="121900" bIns="1219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EB0083"/>
                </a:solidFill>
                <a:effectLst/>
                <a:uLnTx/>
                <a:uFillTx/>
                <a:latin typeface="游ゴシック" panose="020F0502020204030204"/>
                <a:ea typeface="游ゴシック" panose="020B0400000000000000" pitchFamily="50" charset="-128"/>
                <a:cs typeface="+mn-cs"/>
              </a:rPr>
              <a:t>朝日新聞社サイト・メールでの配信</a:t>
            </a:r>
          </a:p>
        </p:txBody>
      </p:sp>
      <p:pic>
        <p:nvPicPr>
          <p:cNvPr id="27" name="図 26" descr="挿絵 が含まれている画像&#10;&#10;自動的に生成された説明">
            <a:extLst>
              <a:ext uri="{FF2B5EF4-FFF2-40B4-BE49-F238E27FC236}">
                <a16:creationId xmlns:a16="http://schemas.microsoft.com/office/drawing/2014/main" id="{94586BC1-BFBA-8553-1B17-FB8BCA7B71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28267" y="5146723"/>
            <a:ext cx="1488455" cy="252197"/>
          </a:xfrm>
          <a:prstGeom prst="rect">
            <a:avLst/>
          </a:prstGeom>
        </p:spPr>
      </p:pic>
      <p:pic>
        <p:nvPicPr>
          <p:cNvPr id="28" name="図 27" descr="挿絵, 記号 が含まれている画像&#10;&#10;自動的に生成された説明">
            <a:extLst>
              <a:ext uri="{FF2B5EF4-FFF2-40B4-BE49-F238E27FC236}">
                <a16:creationId xmlns:a16="http://schemas.microsoft.com/office/drawing/2014/main" id="{C71794F3-6855-4FF8-21E7-EDDE8BA1902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91506" y="3594867"/>
            <a:ext cx="1351494" cy="320980"/>
          </a:xfrm>
          <a:prstGeom prst="rect">
            <a:avLst/>
          </a:prstGeom>
        </p:spPr>
      </p:pic>
      <p:sp>
        <p:nvSpPr>
          <p:cNvPr id="29" name="四角形: 角を丸くする 28">
            <a:extLst>
              <a:ext uri="{FF2B5EF4-FFF2-40B4-BE49-F238E27FC236}">
                <a16:creationId xmlns:a16="http://schemas.microsoft.com/office/drawing/2014/main" id="{8F3E827D-C4A8-7ADE-83C0-8F49F08F4064}"/>
              </a:ext>
            </a:extLst>
          </p:cNvPr>
          <p:cNvSpPr/>
          <p:nvPr/>
        </p:nvSpPr>
        <p:spPr>
          <a:xfrm>
            <a:off x="4729857" y="3434697"/>
            <a:ext cx="2017494" cy="610235"/>
          </a:xfrm>
          <a:prstGeom prst="roundRect">
            <a:avLst>
              <a:gd name="adj" fmla="val 0"/>
            </a:avLst>
          </a:prstGeom>
          <a:solidFill>
            <a:schemeClr val="tx1">
              <a:lumMod val="65000"/>
              <a:lumOff val="35000"/>
            </a:schemeClr>
          </a:solidFill>
          <a:ln w="12700" cap="flat" cmpd="sng" algn="ctr">
            <a:noFill/>
            <a:prstDash val="solid"/>
            <a:miter lim="800000"/>
          </a:ln>
          <a:effectLst/>
        </p:spPr>
        <p:txBody>
          <a:bodyPr lIns="121920" tIns="60960" rIns="121920" bIns="6096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50" normalizeH="0" noProof="0">
                <a:ln>
                  <a:noFill/>
                </a:ln>
                <a:solidFill>
                  <a:prstClr val="white"/>
                </a:solidFill>
                <a:effectLst/>
                <a:uLnTx/>
                <a:uFillTx/>
                <a:latin typeface="游ゴシック"/>
                <a:ea typeface="游ゴシック"/>
                <a:cs typeface="+mn-cs"/>
              </a:rPr>
              <a:t>パートナー連携商品</a:t>
            </a:r>
          </a:p>
        </p:txBody>
      </p:sp>
      <p:sp>
        <p:nvSpPr>
          <p:cNvPr id="30" name="四角形: 角を丸くする 29">
            <a:extLst>
              <a:ext uri="{FF2B5EF4-FFF2-40B4-BE49-F238E27FC236}">
                <a16:creationId xmlns:a16="http://schemas.microsoft.com/office/drawing/2014/main" id="{0393E847-7430-D697-CB7A-CF9E6DF0DAC8}"/>
              </a:ext>
            </a:extLst>
          </p:cNvPr>
          <p:cNvSpPr/>
          <p:nvPr/>
        </p:nvSpPr>
        <p:spPr>
          <a:xfrm>
            <a:off x="4758760" y="4653684"/>
            <a:ext cx="2009557" cy="577850"/>
          </a:xfrm>
          <a:prstGeom prst="roundRect">
            <a:avLst>
              <a:gd name="adj" fmla="val 0"/>
            </a:avLst>
          </a:prstGeom>
          <a:solidFill>
            <a:schemeClr val="tx1">
              <a:lumMod val="65000"/>
              <a:lumOff val="35000"/>
            </a:schemeClr>
          </a:solidFill>
          <a:ln w="12700" cap="flat" cmpd="sng" algn="ctr">
            <a:noFill/>
            <a:prstDash val="solid"/>
            <a:miter lim="800000"/>
          </a:ln>
          <a:effectLst/>
        </p:spPr>
        <p:txBody>
          <a:bodyPr lIns="121920" tIns="60960" rIns="121920" bIns="6096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300" normalizeH="0" baseline="0" noProof="0">
                <a:ln>
                  <a:noFill/>
                </a:ln>
                <a:solidFill>
                  <a:prstClr val="white"/>
                </a:solidFill>
                <a:effectLst/>
                <a:uLnTx/>
                <a:uFillTx/>
                <a:latin typeface="游ゴシック"/>
                <a:ea typeface="游ゴシック"/>
                <a:cs typeface="+mn-cs"/>
              </a:rPr>
              <a:t>外部広告連携</a:t>
            </a:r>
          </a:p>
        </p:txBody>
      </p:sp>
      <p:cxnSp>
        <p:nvCxnSpPr>
          <p:cNvPr id="31" name="コネクタ: カギ線 30">
            <a:extLst>
              <a:ext uri="{FF2B5EF4-FFF2-40B4-BE49-F238E27FC236}">
                <a16:creationId xmlns:a16="http://schemas.microsoft.com/office/drawing/2014/main" id="{91832DD1-8DA9-1955-D0AA-9AE2F3F542C1}"/>
              </a:ext>
            </a:extLst>
          </p:cNvPr>
          <p:cNvCxnSpPr>
            <a:cxnSpLocks/>
            <a:stCxn id="290" idx="4"/>
            <a:endCxn id="25" idx="1"/>
          </p:cNvCxnSpPr>
          <p:nvPr/>
        </p:nvCxnSpPr>
        <p:spPr>
          <a:xfrm flipV="1">
            <a:off x="3933581" y="2692396"/>
            <a:ext cx="821211" cy="104425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88" name="コネクタ: カギ線 287">
            <a:extLst>
              <a:ext uri="{FF2B5EF4-FFF2-40B4-BE49-F238E27FC236}">
                <a16:creationId xmlns:a16="http://schemas.microsoft.com/office/drawing/2014/main" id="{7B0235AB-A209-E6FB-67B0-056395445183}"/>
              </a:ext>
            </a:extLst>
          </p:cNvPr>
          <p:cNvCxnSpPr>
            <a:cxnSpLocks/>
            <a:stCxn id="290" idx="4"/>
            <a:endCxn id="30" idx="1"/>
          </p:cNvCxnSpPr>
          <p:nvPr/>
        </p:nvCxnSpPr>
        <p:spPr>
          <a:xfrm>
            <a:off x="3933581" y="3736646"/>
            <a:ext cx="825179" cy="120596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89" name="直線コネクタ 288">
            <a:extLst>
              <a:ext uri="{FF2B5EF4-FFF2-40B4-BE49-F238E27FC236}">
                <a16:creationId xmlns:a16="http://schemas.microsoft.com/office/drawing/2014/main" id="{EFAC2CDA-5F33-041C-1534-30FE9B10CC6B}"/>
              </a:ext>
            </a:extLst>
          </p:cNvPr>
          <p:cNvCxnSpPr>
            <a:cxnSpLocks/>
          </p:cNvCxnSpPr>
          <p:nvPr/>
        </p:nvCxnSpPr>
        <p:spPr>
          <a:xfrm>
            <a:off x="4344186" y="3736646"/>
            <a:ext cx="385671" cy="0"/>
          </a:xfrm>
          <a:prstGeom prst="line">
            <a:avLst/>
          </a:prstGeom>
        </p:spPr>
        <p:style>
          <a:lnRef idx="1">
            <a:schemeClr val="accent1"/>
          </a:lnRef>
          <a:fillRef idx="0">
            <a:schemeClr val="accent1"/>
          </a:fillRef>
          <a:effectRef idx="0">
            <a:schemeClr val="accent1"/>
          </a:effectRef>
          <a:fontRef idx="minor">
            <a:schemeClr val="tx1"/>
          </a:fontRef>
        </p:style>
      </p:cxnSp>
      <p:sp>
        <p:nvSpPr>
          <p:cNvPr id="290" name="楕円 289">
            <a:extLst>
              <a:ext uri="{FF2B5EF4-FFF2-40B4-BE49-F238E27FC236}">
                <a16:creationId xmlns:a16="http://schemas.microsoft.com/office/drawing/2014/main" id="{6624A3E5-8BF2-71D8-8128-47AF3A9BA3B5}"/>
              </a:ext>
            </a:extLst>
          </p:cNvPr>
          <p:cNvSpPr/>
          <p:nvPr/>
        </p:nvSpPr>
        <p:spPr>
          <a:xfrm rot="16011177">
            <a:off x="3818291" y="3682125"/>
            <a:ext cx="115377" cy="115377"/>
          </a:xfrm>
          <a:prstGeom prst="ellipse">
            <a:avLst/>
          </a:prstGeom>
          <a:solidFill>
            <a:schemeClr val="accent1"/>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EB0083"/>
              </a:solidFill>
              <a:effectLst/>
              <a:uLnTx/>
              <a:uFillTx/>
              <a:latin typeface="Segoe UI"/>
              <a:ea typeface="游ゴシック"/>
              <a:cs typeface="+mn-cs"/>
            </a:endParaRPr>
          </a:p>
        </p:txBody>
      </p:sp>
      <p:pic>
        <p:nvPicPr>
          <p:cNvPr id="291" name="Picture 2">
            <a:extLst>
              <a:ext uri="{FF2B5EF4-FFF2-40B4-BE49-F238E27FC236}">
                <a16:creationId xmlns:a16="http://schemas.microsoft.com/office/drawing/2014/main" id="{9EE2E688-7963-87E9-656F-7FBFB99E3CE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463707" y="4572952"/>
            <a:ext cx="372253" cy="372253"/>
          </a:xfrm>
          <a:prstGeom prst="rect">
            <a:avLst/>
          </a:prstGeom>
          <a:noFill/>
          <a:extLst>
            <a:ext uri="{909E8E84-426E-40DD-AFC4-6F175D3DCCD1}">
              <a14:hiddenFill xmlns:a14="http://schemas.microsoft.com/office/drawing/2010/main">
                <a:solidFill>
                  <a:srgbClr val="FFFFFF"/>
                </a:solidFill>
              </a14:hiddenFill>
            </a:ext>
          </a:extLst>
        </p:spPr>
      </p:pic>
      <p:grpSp>
        <p:nvGrpSpPr>
          <p:cNvPr id="292" name="グループ化 291">
            <a:extLst>
              <a:ext uri="{FF2B5EF4-FFF2-40B4-BE49-F238E27FC236}">
                <a16:creationId xmlns:a16="http://schemas.microsoft.com/office/drawing/2014/main" id="{6A37A3FC-1F9E-1BE9-5189-927F3709A318}"/>
              </a:ext>
            </a:extLst>
          </p:cNvPr>
          <p:cNvGrpSpPr/>
          <p:nvPr/>
        </p:nvGrpSpPr>
        <p:grpSpPr>
          <a:xfrm>
            <a:off x="593612" y="3994924"/>
            <a:ext cx="1361696" cy="433613"/>
            <a:chOff x="6647196" y="4085990"/>
            <a:chExt cx="3717296" cy="746920"/>
          </a:xfrm>
        </p:grpSpPr>
        <p:pic>
          <p:nvPicPr>
            <p:cNvPr id="293" name="Google Shape;748;p44">
              <a:extLst>
                <a:ext uri="{FF2B5EF4-FFF2-40B4-BE49-F238E27FC236}">
                  <a16:creationId xmlns:a16="http://schemas.microsoft.com/office/drawing/2014/main" id="{842E70D2-28EE-A841-8B13-452E421D8C6B}"/>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rot="10800000" flipH="1">
              <a:off x="6647196" y="4085990"/>
              <a:ext cx="3717296" cy="746920"/>
            </a:xfrm>
            <a:prstGeom prst="roundRect">
              <a:avLst>
                <a:gd name="adj" fmla="val 28433"/>
              </a:avLst>
            </a:prstGeom>
            <a:noFill/>
            <a:ln>
              <a:noFill/>
            </a:ln>
          </p:spPr>
        </p:pic>
        <p:sp>
          <p:nvSpPr>
            <p:cNvPr id="294" name="四角形: 角を丸くする 293">
              <a:extLst>
                <a:ext uri="{FF2B5EF4-FFF2-40B4-BE49-F238E27FC236}">
                  <a16:creationId xmlns:a16="http://schemas.microsoft.com/office/drawing/2014/main" id="{D13D8D58-6AFF-3821-EA09-83EDBB4F85CA}"/>
                </a:ext>
              </a:extLst>
            </p:cNvPr>
            <p:cNvSpPr/>
            <p:nvPr/>
          </p:nvSpPr>
          <p:spPr>
            <a:xfrm>
              <a:off x="6791979" y="4181070"/>
              <a:ext cx="3427735" cy="573943"/>
            </a:xfrm>
            <a:prstGeom prst="roundRect">
              <a:avLst/>
            </a:prstGeom>
            <a:noFill/>
            <a:ln w="9525" cap="flat" cmpd="sng" algn="ctr">
              <a:solidFill>
                <a:srgbClr val="FFFFFF"/>
              </a:solidFill>
              <a:prstDash val="solid"/>
            </a:ln>
            <a:effectLst/>
          </p:spPr>
          <p:txBody>
            <a:bodyPr rtlCol="0" anchor="ctr"/>
            <a:lstStyle/>
            <a:p>
              <a:pPr marL="0" marR="0" lvl="0" indent="0" algn="ctr" defTabSz="554492" rtl="0" eaLnBrk="1" fontAlgn="auto" latinLnBrk="0" hangingPunct="1">
                <a:lnSpc>
                  <a:spcPct val="100000"/>
                </a:lnSpc>
                <a:spcBef>
                  <a:spcPts val="0"/>
                </a:spcBef>
                <a:spcAft>
                  <a:spcPts val="0"/>
                </a:spcAft>
                <a:buClr>
                  <a:srgbClr val="000000"/>
                </a:buClr>
                <a:buSzTx/>
                <a:buFontTx/>
                <a:buNone/>
                <a:tabLst/>
                <a:defRPr/>
              </a:pPr>
              <a:r>
                <a:rPr kumimoji="0" lang="ja-JP" altLang="en-US" sz="1213" b="1" i="0" u="none" strike="noStrike" kern="0" cap="none" spc="182"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rPr>
                <a:t>プリセット</a:t>
              </a:r>
            </a:p>
          </p:txBody>
        </p:sp>
      </p:grpSp>
      <p:grpSp>
        <p:nvGrpSpPr>
          <p:cNvPr id="295" name="グループ化 294">
            <a:extLst>
              <a:ext uri="{FF2B5EF4-FFF2-40B4-BE49-F238E27FC236}">
                <a16:creationId xmlns:a16="http://schemas.microsoft.com/office/drawing/2014/main" id="{1DC46080-23EF-0758-9163-5A0ADCB2B5AB}"/>
              </a:ext>
            </a:extLst>
          </p:cNvPr>
          <p:cNvGrpSpPr/>
          <p:nvPr/>
        </p:nvGrpSpPr>
        <p:grpSpPr>
          <a:xfrm>
            <a:off x="593612" y="4578179"/>
            <a:ext cx="1385739" cy="433614"/>
            <a:chOff x="926229" y="4063591"/>
            <a:chExt cx="3717296" cy="746920"/>
          </a:xfrm>
        </p:grpSpPr>
        <p:pic>
          <p:nvPicPr>
            <p:cNvPr id="296" name="Google Shape;748;p44">
              <a:extLst>
                <a:ext uri="{FF2B5EF4-FFF2-40B4-BE49-F238E27FC236}">
                  <a16:creationId xmlns:a16="http://schemas.microsoft.com/office/drawing/2014/main" id="{8B88841C-2459-0448-9733-299B01C3AA93}"/>
                </a:ext>
              </a:extLst>
            </p:cNvPr>
            <p:cNvPicPr preferRelativeResize="0"/>
            <p:nvPr/>
          </p:nvPicPr>
          <p:blipFill rotWithShape="1">
            <a:blip r:embed="rId12" cstate="print">
              <a:alphaModFix/>
              <a:extLst>
                <a:ext uri="{28A0092B-C50C-407E-A947-70E740481C1C}">
                  <a14:useLocalDpi xmlns:a14="http://schemas.microsoft.com/office/drawing/2010/main"/>
                </a:ext>
              </a:extLst>
            </a:blip>
            <a:srcRect l="-4"/>
            <a:stretch/>
          </p:blipFill>
          <p:spPr>
            <a:xfrm rot="10800000" flipH="1">
              <a:off x="926229" y="4063591"/>
              <a:ext cx="3717296" cy="746920"/>
            </a:xfrm>
            <a:prstGeom prst="roundRect">
              <a:avLst>
                <a:gd name="adj" fmla="val 28433"/>
              </a:avLst>
            </a:prstGeom>
            <a:noFill/>
            <a:ln>
              <a:noFill/>
            </a:ln>
          </p:spPr>
        </p:pic>
        <p:sp>
          <p:nvSpPr>
            <p:cNvPr id="297" name="四角形: 角を丸くする 296">
              <a:extLst>
                <a:ext uri="{FF2B5EF4-FFF2-40B4-BE49-F238E27FC236}">
                  <a16:creationId xmlns:a16="http://schemas.microsoft.com/office/drawing/2014/main" id="{70CC74B8-4B05-8143-4B93-414D47352ECB}"/>
                </a:ext>
              </a:extLst>
            </p:cNvPr>
            <p:cNvSpPr/>
            <p:nvPr/>
          </p:nvSpPr>
          <p:spPr>
            <a:xfrm>
              <a:off x="1076895" y="4152717"/>
              <a:ext cx="3427735" cy="573942"/>
            </a:xfrm>
            <a:prstGeom prst="roundRect">
              <a:avLst/>
            </a:prstGeom>
            <a:noFill/>
            <a:ln w="9525" cap="flat" cmpd="sng" algn="ctr">
              <a:solidFill>
                <a:srgbClr val="FFFFFF"/>
              </a:solidFill>
              <a:prstDash val="solid"/>
            </a:ln>
            <a:effectLst/>
          </p:spPr>
          <p:txBody>
            <a:bodyPr rtlCol="0" anchor="ctr"/>
            <a:lstStyle/>
            <a:p>
              <a:pPr marL="0" marR="0" lvl="0" indent="0" algn="ctr" defTabSz="554492" rtl="0" eaLnBrk="1" fontAlgn="auto" latinLnBrk="0" hangingPunct="1">
                <a:lnSpc>
                  <a:spcPct val="100000"/>
                </a:lnSpc>
                <a:spcBef>
                  <a:spcPts val="0"/>
                </a:spcBef>
                <a:spcAft>
                  <a:spcPts val="0"/>
                </a:spcAft>
                <a:buClr>
                  <a:srgbClr val="000000"/>
                </a:buClr>
                <a:buSzTx/>
                <a:buFontTx/>
                <a:buNone/>
                <a:tabLst/>
                <a:defRPr/>
              </a:pPr>
              <a:r>
                <a:rPr kumimoji="0" lang="ja-JP" altLang="en-US" sz="1213" b="1" i="0" u="none" strike="noStrike" kern="0" cap="none" spc="182"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rPr>
                <a:t>カスタム</a:t>
              </a:r>
            </a:p>
          </p:txBody>
        </p:sp>
      </p:grpSp>
      <p:pic>
        <p:nvPicPr>
          <p:cNvPr id="298" name="Google Shape;339;p26" descr="データベース・ストレージ の無料アイコン・イラスト素材 | アイコン・イラスト無料素材は「フリーアイコンズ」 - Free Vector  Download Site">
            <a:extLst>
              <a:ext uri="{FF2B5EF4-FFF2-40B4-BE49-F238E27FC236}">
                <a16:creationId xmlns:a16="http://schemas.microsoft.com/office/drawing/2014/main" id="{354036CE-801B-309F-92D1-6635D0473AE4}"/>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1478537" y="2620600"/>
            <a:ext cx="1135354" cy="1133082"/>
          </a:xfrm>
          <a:prstGeom prst="rect">
            <a:avLst/>
          </a:prstGeom>
          <a:noFill/>
          <a:ln>
            <a:noFill/>
          </a:ln>
        </p:spPr>
      </p:pic>
      <p:sp>
        <p:nvSpPr>
          <p:cNvPr id="300" name="Google Shape;497;p32">
            <a:extLst>
              <a:ext uri="{FF2B5EF4-FFF2-40B4-BE49-F238E27FC236}">
                <a16:creationId xmlns:a16="http://schemas.microsoft.com/office/drawing/2014/main" id="{59DC2B3C-0E56-51A4-E663-B3582931D640}"/>
              </a:ext>
            </a:extLst>
          </p:cNvPr>
          <p:cNvSpPr txBox="1"/>
          <p:nvPr/>
        </p:nvSpPr>
        <p:spPr>
          <a:xfrm>
            <a:off x="2013753" y="3933706"/>
            <a:ext cx="1547770" cy="536553"/>
          </a:xfrm>
          <a:prstGeom prst="rect">
            <a:avLst/>
          </a:prstGeom>
          <a:noFill/>
          <a:ln>
            <a:noFill/>
          </a:ln>
        </p:spPr>
        <p:txBody>
          <a:bodyPr spcFirstLastPara="1" wrap="square" lIns="121900" tIns="121900" rIns="121900" bIns="121900" anchor="t" anchorCtr="0">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100" b="1" kern="0" spc="100">
                <a:solidFill>
                  <a:schemeClr val="tx1">
                    <a:lumMod val="75000"/>
                    <a:lumOff val="25000"/>
                  </a:schemeClr>
                </a:solidFill>
                <a:latin typeface="游ゴシック" panose="020F0502020204030204"/>
                <a:ea typeface="游ゴシック" panose="020B0400000000000000" pitchFamily="50" charset="-128"/>
              </a:rPr>
              <a:t>事前に用意された</a:t>
            </a:r>
            <a:endParaRPr kumimoji="0" lang="en-US" altLang="ja-JP" sz="1100" b="1" i="0" u="none" strike="noStrike" kern="0" cap="none" spc="100" normalizeH="0" noProof="0">
              <a:ln>
                <a:noFill/>
              </a:ln>
              <a:solidFill>
                <a:schemeClr val="tx1">
                  <a:lumMod val="75000"/>
                  <a:lumOff val="25000"/>
                </a:schemeClr>
              </a:solidFill>
              <a:effectLst/>
              <a:uLnTx/>
              <a:uFillTx/>
              <a:latin typeface="游ゴシック" panose="020F0502020204030204"/>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100" normalizeH="0" noProof="0">
                <a:ln>
                  <a:noFill/>
                </a:ln>
                <a:solidFill>
                  <a:schemeClr val="tx1">
                    <a:lumMod val="75000"/>
                    <a:lumOff val="25000"/>
                  </a:schemeClr>
                </a:solidFill>
                <a:effectLst/>
                <a:uLnTx/>
                <a:uFillTx/>
                <a:latin typeface="游ゴシック" panose="020F0502020204030204"/>
                <a:ea typeface="游ゴシック" panose="020B0400000000000000" pitchFamily="50" charset="-128"/>
                <a:cs typeface="+mn-cs"/>
              </a:rPr>
              <a:t>既存セグメント</a:t>
            </a:r>
          </a:p>
        </p:txBody>
      </p:sp>
      <p:sp>
        <p:nvSpPr>
          <p:cNvPr id="301" name="Google Shape;497;p32">
            <a:extLst>
              <a:ext uri="{FF2B5EF4-FFF2-40B4-BE49-F238E27FC236}">
                <a16:creationId xmlns:a16="http://schemas.microsoft.com/office/drawing/2014/main" id="{4A4DCA45-87C6-09A2-467F-BAD18A028E08}"/>
              </a:ext>
            </a:extLst>
          </p:cNvPr>
          <p:cNvSpPr txBox="1"/>
          <p:nvPr/>
        </p:nvSpPr>
        <p:spPr>
          <a:xfrm>
            <a:off x="2013752" y="4512161"/>
            <a:ext cx="1583421" cy="467344"/>
          </a:xfrm>
          <a:prstGeom prst="rect">
            <a:avLst/>
          </a:prstGeom>
          <a:noFill/>
          <a:ln>
            <a:noFill/>
          </a:ln>
        </p:spPr>
        <p:txBody>
          <a:bodyPr spcFirstLastPara="1" wrap="square" lIns="121900" tIns="121900" rIns="121900" bIns="121900" anchor="t" anchorCtr="0">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100" normalizeH="0" noProof="0">
                <a:ln>
                  <a:noFill/>
                </a:ln>
                <a:solidFill>
                  <a:schemeClr val="tx1">
                    <a:lumMod val="75000"/>
                    <a:lumOff val="25000"/>
                  </a:schemeClr>
                </a:solidFill>
                <a:effectLst/>
                <a:uLnTx/>
                <a:uFillTx/>
                <a:latin typeface="游ゴシック" panose="020F0502020204030204"/>
                <a:ea typeface="游ゴシック" panose="020B0400000000000000" pitchFamily="50" charset="-128"/>
                <a:cs typeface="+mn-cs"/>
              </a:rPr>
              <a:t>オーダーメイドの</a:t>
            </a:r>
            <a:endParaRPr kumimoji="0" lang="en-US" altLang="ja-JP" sz="1100" b="1" i="0" u="none" strike="noStrike" kern="0" cap="none" spc="100" normalizeH="0" noProof="0">
              <a:ln>
                <a:noFill/>
              </a:ln>
              <a:solidFill>
                <a:schemeClr val="tx1">
                  <a:lumMod val="75000"/>
                  <a:lumOff val="25000"/>
                </a:schemeClr>
              </a:solidFill>
              <a:effectLst/>
              <a:uLnTx/>
              <a:uFillTx/>
              <a:latin typeface="游ゴシック" panose="020F0502020204030204"/>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100" normalizeH="0" noProof="0">
                <a:ln>
                  <a:noFill/>
                </a:ln>
                <a:solidFill>
                  <a:schemeClr val="tx1">
                    <a:lumMod val="75000"/>
                    <a:lumOff val="25000"/>
                  </a:schemeClr>
                </a:solidFill>
                <a:effectLst/>
                <a:uLnTx/>
                <a:uFillTx/>
                <a:latin typeface="游ゴシック" panose="020F0502020204030204"/>
                <a:ea typeface="游ゴシック" panose="020B0400000000000000" pitchFamily="50" charset="-128"/>
                <a:cs typeface="+mn-cs"/>
              </a:rPr>
              <a:t>独自セグメント</a:t>
            </a:r>
            <a:endParaRPr kumimoji="0" lang="en-US" altLang="ja-JP" sz="1100" b="1" i="0" u="none" strike="noStrike" kern="0" cap="none" spc="100" normalizeH="0" noProof="0">
              <a:ln>
                <a:noFill/>
              </a:ln>
              <a:solidFill>
                <a:schemeClr val="tx1">
                  <a:lumMod val="75000"/>
                  <a:lumOff val="25000"/>
                </a:schemeClr>
              </a:solidFill>
              <a:effectLst/>
              <a:uLnTx/>
              <a:uFillTx/>
              <a:latin typeface="游ゴシック" panose="020F0502020204030204"/>
              <a:ea typeface="游ゴシック" panose="020B0400000000000000" pitchFamily="50" charset="-128"/>
              <a:cs typeface="+mn-cs"/>
            </a:endParaRPr>
          </a:p>
        </p:txBody>
      </p:sp>
      <p:cxnSp>
        <p:nvCxnSpPr>
          <p:cNvPr id="303" name="直線コネクタ 302">
            <a:extLst>
              <a:ext uri="{FF2B5EF4-FFF2-40B4-BE49-F238E27FC236}">
                <a16:creationId xmlns:a16="http://schemas.microsoft.com/office/drawing/2014/main" id="{B256C90B-705B-FAC4-8079-4FABA6D938CE}"/>
              </a:ext>
            </a:extLst>
          </p:cNvPr>
          <p:cNvCxnSpPr>
            <a:cxnSpLocks/>
          </p:cNvCxnSpPr>
          <p:nvPr/>
        </p:nvCxnSpPr>
        <p:spPr>
          <a:xfrm flipV="1">
            <a:off x="3683271" y="2692396"/>
            <a:ext cx="0" cy="2270718"/>
          </a:xfrm>
          <a:prstGeom prst="line">
            <a:avLst/>
          </a:prstGeom>
          <a:ln>
            <a:solidFill>
              <a:srgbClr val="EB0083"/>
            </a:solidFill>
            <a:prstDash val="dash"/>
          </a:ln>
        </p:spPr>
        <p:style>
          <a:lnRef idx="1">
            <a:schemeClr val="accent1"/>
          </a:lnRef>
          <a:fillRef idx="0">
            <a:schemeClr val="accent1"/>
          </a:fillRef>
          <a:effectRef idx="0">
            <a:schemeClr val="accent1"/>
          </a:effectRef>
          <a:fontRef idx="minor">
            <a:schemeClr val="tx1"/>
          </a:fontRef>
        </p:style>
      </p:cxnSp>
      <p:pic>
        <p:nvPicPr>
          <p:cNvPr id="304" name="Google Shape;338;p26">
            <a:extLst>
              <a:ext uri="{FF2B5EF4-FFF2-40B4-BE49-F238E27FC236}">
                <a16:creationId xmlns:a16="http://schemas.microsoft.com/office/drawing/2014/main" id="{CC60E034-507E-0022-145B-BFFC8CE7322F}"/>
              </a:ext>
            </a:extLst>
          </p:cNvPr>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993133" y="3011486"/>
            <a:ext cx="2041238" cy="524155"/>
          </a:xfrm>
          <a:prstGeom prst="rect">
            <a:avLst/>
          </a:prstGeom>
          <a:noFill/>
          <a:ln>
            <a:noFill/>
          </a:ln>
        </p:spPr>
      </p:pic>
      <p:pic>
        <p:nvPicPr>
          <p:cNvPr id="306" name="図 305" descr="図形&#10;&#10;AI によって生成されたコンテンツは間違っている可能性があります。">
            <a:extLst>
              <a:ext uri="{FF2B5EF4-FFF2-40B4-BE49-F238E27FC236}">
                <a16:creationId xmlns:a16="http://schemas.microsoft.com/office/drawing/2014/main" id="{48B3549F-E7D3-6D32-728C-2509E63E15F1}"/>
              </a:ext>
            </a:extLst>
          </p:cNvPr>
          <p:cNvPicPr>
            <a:picLocks noChangeAspect="1"/>
          </p:cNvPicPr>
          <p:nvPr/>
        </p:nvPicPr>
        <p:blipFill>
          <a:blip r:embed="rId15"/>
          <a:stretch>
            <a:fillRect/>
          </a:stretch>
        </p:blipFill>
        <p:spPr>
          <a:xfrm>
            <a:off x="7022645" y="2520204"/>
            <a:ext cx="1169052" cy="314072"/>
          </a:xfrm>
          <a:prstGeom prst="rect">
            <a:avLst/>
          </a:prstGeom>
        </p:spPr>
      </p:pic>
      <p:sp>
        <p:nvSpPr>
          <p:cNvPr id="317" name="Google Shape;496;p32">
            <a:extLst>
              <a:ext uri="{FF2B5EF4-FFF2-40B4-BE49-F238E27FC236}">
                <a16:creationId xmlns:a16="http://schemas.microsoft.com/office/drawing/2014/main" id="{4973888B-32A0-4456-4ED5-D46C3B778590}"/>
              </a:ext>
            </a:extLst>
          </p:cNvPr>
          <p:cNvSpPr txBox="1">
            <a:spLocks noGrp="1"/>
          </p:cNvSpPr>
          <p:nvPr>
            <p:ph type="title"/>
          </p:nvPr>
        </p:nvSpPr>
        <p:spPr>
          <a:xfrm>
            <a:off x="533401" y="302141"/>
            <a:ext cx="9837614" cy="332399"/>
          </a:xfrm>
          <a:prstGeom prst="rect">
            <a:avLst/>
          </a:prstGeom>
          <a:noFill/>
          <a:ln>
            <a:noFill/>
          </a:ln>
        </p:spPr>
        <p:txBody>
          <a:bodyPr spcFirstLastPara="1" wrap="square" lIns="0" tIns="0" rIns="0" bIns="0" anchor="ctr" anchorCtr="0">
            <a:spAutoFit/>
          </a:bodyPr>
          <a:lstStyle/>
          <a:p>
            <a:pPr>
              <a:spcBef>
                <a:spcPts val="0"/>
              </a:spcBef>
              <a:buClr>
                <a:schemeClr val="dk1"/>
              </a:buClr>
              <a:buSzPts val="2100"/>
            </a:pPr>
            <a:r>
              <a:rPr lang="ja-JP" altLang="en-US" dirty="0">
                <a:latin typeface="Yu Gothic"/>
                <a:ea typeface="Yu Gothic"/>
              </a:rPr>
              <a:t>ターゲティング広告配信</a:t>
            </a:r>
          </a:p>
        </p:txBody>
      </p:sp>
    </p:spTree>
    <p:extLst>
      <p:ext uri="{BB962C8B-B14F-4D97-AF65-F5344CB8AC3E}">
        <p14:creationId xmlns:p14="http://schemas.microsoft.com/office/powerpoint/2010/main" val="612493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F54F7D40-2409-5ECF-1AE1-3E24DAAEA97E}"/>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AC470E84-7810-1DB8-5318-C741877ECF4A}"/>
              </a:ext>
            </a:extLst>
          </p:cNvPr>
          <p:cNvSpPr>
            <a:spLocks noGrp="1"/>
          </p:cNvSpPr>
          <p:nvPr>
            <p:ph type="ctrTitle"/>
          </p:nvPr>
        </p:nvSpPr>
        <p:spPr/>
        <p:txBody>
          <a:bodyPr>
            <a:normAutofit/>
          </a:bodyPr>
          <a:lstStyle/>
          <a:p>
            <a:r>
              <a:rPr lang="ja-JP" altLang="en-US" sz="3600" dirty="0">
                <a:solidFill>
                  <a:schemeClr val="tx1">
                    <a:lumMod val="85000"/>
                    <a:lumOff val="15000"/>
                  </a:schemeClr>
                </a:solidFill>
              </a:rPr>
              <a:t>ターゲティング</a:t>
            </a:r>
            <a:r>
              <a:rPr lang="ja-JP" altLang="en-US" sz="2800" dirty="0">
                <a:solidFill>
                  <a:schemeClr val="tx1">
                    <a:lumMod val="85000"/>
                    <a:lumOff val="15000"/>
                  </a:schemeClr>
                </a:solidFill>
              </a:rPr>
              <a:t>（プリセットセグメント）</a:t>
            </a:r>
            <a:endParaRPr lang="ja-JP" altLang="en-US" sz="3600" dirty="0">
              <a:solidFill>
                <a:schemeClr val="tx1">
                  <a:lumMod val="85000"/>
                  <a:lumOff val="15000"/>
                </a:schemeClr>
              </a:solidFill>
            </a:endParaRPr>
          </a:p>
        </p:txBody>
      </p:sp>
      <p:sp>
        <p:nvSpPr>
          <p:cNvPr id="2" name="テキスト プレースホルダー 1">
            <a:extLst>
              <a:ext uri="{FF2B5EF4-FFF2-40B4-BE49-F238E27FC236}">
                <a16:creationId xmlns:a16="http://schemas.microsoft.com/office/drawing/2014/main" id="{9A1DACC0-E4D9-B248-2464-8CF4CB338E11}"/>
              </a:ext>
            </a:extLst>
          </p:cNvPr>
          <p:cNvSpPr>
            <a:spLocks noGrp="1"/>
          </p:cNvSpPr>
          <p:nvPr>
            <p:ph type="body" sz="quarter" idx="10"/>
          </p:nvPr>
        </p:nvSpPr>
        <p:spPr/>
        <p:txBody>
          <a:bodyPr/>
          <a:lstStyle/>
          <a:p>
            <a:r>
              <a:rPr lang="ja-JP" altLang="en-US" dirty="0"/>
              <a:t>オプションメニュー</a:t>
            </a:r>
          </a:p>
        </p:txBody>
      </p:sp>
    </p:spTree>
    <p:extLst>
      <p:ext uri="{BB962C8B-B14F-4D97-AF65-F5344CB8AC3E}">
        <p14:creationId xmlns:p14="http://schemas.microsoft.com/office/powerpoint/2010/main" val="122230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04038B15-A2E3-CD73-0290-4840E2719146}"/>
              </a:ext>
            </a:extLst>
          </p:cNvPr>
          <p:cNvSpPr>
            <a:spLocks noGrp="1"/>
          </p:cNvSpPr>
          <p:nvPr>
            <p:ph type="sldNum" sz="quarter" idx="4"/>
          </p:nvPr>
        </p:nvSpPr>
        <p:spPr>
          <a:xfrm>
            <a:off x="11476238" y="6554912"/>
            <a:ext cx="715767" cy="303088"/>
          </a:xfrm>
        </p:spPr>
        <p:txBody>
          <a:bodyPr/>
          <a:lstStyle/>
          <a:p>
            <a:fld id="{3200D908-C2D6-084A-9C6A-44EB3DC58219}" type="slidenum">
              <a:rPr lang="ja-JP" altLang="en-US">
                <a:sym typeface="Arial"/>
              </a:rPr>
              <a:pPr/>
              <a:t>8</a:t>
            </a:fld>
            <a:endParaRPr lang="ja-JP" altLang="en-US">
              <a:sym typeface="Arial"/>
            </a:endParaRPr>
          </a:p>
        </p:txBody>
      </p:sp>
      <p:sp>
        <p:nvSpPr>
          <p:cNvPr id="36" name="Google Shape;516;p32">
            <a:extLst>
              <a:ext uri="{FF2B5EF4-FFF2-40B4-BE49-F238E27FC236}">
                <a16:creationId xmlns:a16="http://schemas.microsoft.com/office/drawing/2014/main" id="{CA713F67-3463-075A-935F-68C243F692DD}"/>
              </a:ext>
            </a:extLst>
          </p:cNvPr>
          <p:cNvSpPr txBox="1"/>
          <p:nvPr/>
        </p:nvSpPr>
        <p:spPr>
          <a:xfrm>
            <a:off x="530355" y="771925"/>
            <a:ext cx="7427148" cy="712400"/>
          </a:xfrm>
          <a:prstGeom prst="rect">
            <a:avLst/>
          </a:prstGeom>
          <a:noFill/>
          <a:ln>
            <a:noFill/>
          </a:ln>
        </p:spPr>
        <p:txBody>
          <a:bodyPr spcFirstLastPara="1" wrap="square" lIns="121900" tIns="121900" rIns="121900" bIns="121900" anchor="t" anchorCtr="0">
            <a:noAutofit/>
          </a:bodyPr>
          <a:lstStyle/>
          <a:p>
            <a:r>
              <a:rPr lang="ja-JP" altLang="en-US" sz="1467" b="1">
                <a:solidFill>
                  <a:schemeClr val="accent1"/>
                </a:solidFill>
                <a:latin typeface="游ゴシック"/>
                <a:ea typeface="游ゴシック"/>
              </a:rPr>
              <a:t>デモグラ​　</a:t>
            </a:r>
            <a:r>
              <a:rPr lang="ja-JP" altLang="en-US" sz="1200" b="1">
                <a:solidFill>
                  <a:schemeClr val="accent1"/>
                </a:solidFill>
                <a:latin typeface="游ゴシック"/>
                <a:ea typeface="游ゴシック"/>
              </a:rPr>
              <a:t>朝日</a:t>
            </a:r>
            <a:r>
              <a:rPr lang="en-US" altLang="ja-JP" sz="1200" b="1">
                <a:solidFill>
                  <a:schemeClr val="accent1"/>
                </a:solidFill>
                <a:latin typeface="游ゴシック"/>
                <a:ea typeface="游ゴシック"/>
              </a:rPr>
              <a:t>ID</a:t>
            </a:r>
            <a:r>
              <a:rPr lang="ja-JP" altLang="en-US" sz="1200" b="1">
                <a:solidFill>
                  <a:schemeClr val="accent1"/>
                </a:solidFill>
                <a:latin typeface="游ゴシック"/>
                <a:ea typeface="游ゴシック"/>
              </a:rPr>
              <a:t>会員属性や外部データを利用したデモグラフィック属性の利用が可能</a:t>
            </a:r>
            <a:endParaRPr lang="ja-JP" altLang="en-US" sz="1467" b="1">
              <a:solidFill>
                <a:schemeClr val="accent1"/>
              </a:solidFill>
              <a:latin typeface="游ゴシック" panose="020B0400000000000000" pitchFamily="50" charset="-128"/>
              <a:ea typeface="游ゴシック" panose="020B0400000000000000" pitchFamily="50" charset="-128"/>
            </a:endParaRPr>
          </a:p>
        </p:txBody>
      </p:sp>
      <p:cxnSp>
        <p:nvCxnSpPr>
          <p:cNvPr id="38" name="直線コネクタ 37">
            <a:extLst>
              <a:ext uri="{FF2B5EF4-FFF2-40B4-BE49-F238E27FC236}">
                <a16:creationId xmlns:a16="http://schemas.microsoft.com/office/drawing/2014/main" id="{15D69BC0-12DF-43ED-ED0F-04F4ABAE6601}"/>
              </a:ext>
            </a:extLst>
          </p:cNvPr>
          <p:cNvCxnSpPr>
            <a:cxnSpLocks/>
          </p:cNvCxnSpPr>
          <p:nvPr/>
        </p:nvCxnSpPr>
        <p:spPr>
          <a:xfrm>
            <a:off x="577931" y="1201022"/>
            <a:ext cx="105491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Google Shape;511;p32">
            <a:extLst>
              <a:ext uri="{FF2B5EF4-FFF2-40B4-BE49-F238E27FC236}">
                <a16:creationId xmlns:a16="http://schemas.microsoft.com/office/drawing/2014/main" id="{77116EAB-904A-2372-DF7A-EE005318C957}"/>
              </a:ext>
            </a:extLst>
          </p:cNvPr>
          <p:cNvSpPr/>
          <p:nvPr/>
        </p:nvSpPr>
        <p:spPr>
          <a:xfrm>
            <a:off x="584581" y="1419780"/>
            <a:ext cx="999176" cy="731131"/>
          </a:xfrm>
          <a:prstGeom prst="roundRect">
            <a:avLst>
              <a:gd name="adj" fmla="val 0"/>
            </a:avLst>
          </a:prstGeom>
          <a:solidFill>
            <a:srgbClr val="595959"/>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00" b="1" dirty="0">
                <a:solidFill>
                  <a:schemeClr val="bg1"/>
                </a:solidFill>
                <a:latin typeface="游ゴシック"/>
                <a:ea typeface="游ゴシック"/>
              </a:rPr>
              <a:t>性別</a:t>
            </a:r>
          </a:p>
        </p:txBody>
      </p:sp>
      <p:sp>
        <p:nvSpPr>
          <p:cNvPr id="41" name="Google Shape;511;p32">
            <a:extLst>
              <a:ext uri="{FF2B5EF4-FFF2-40B4-BE49-F238E27FC236}">
                <a16:creationId xmlns:a16="http://schemas.microsoft.com/office/drawing/2014/main" id="{2AC8BC9E-E400-F5A1-12DC-5BC9F9ABB378}"/>
              </a:ext>
            </a:extLst>
          </p:cNvPr>
          <p:cNvSpPr/>
          <p:nvPr/>
        </p:nvSpPr>
        <p:spPr>
          <a:xfrm>
            <a:off x="5636995" y="1419780"/>
            <a:ext cx="999067" cy="730251"/>
          </a:xfrm>
          <a:prstGeom prst="roundRect">
            <a:avLst>
              <a:gd name="adj" fmla="val 0"/>
            </a:avLst>
          </a:prstGeom>
          <a:solidFill>
            <a:srgbClr val="595959"/>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00" b="1">
                <a:solidFill>
                  <a:schemeClr val="bg1"/>
                </a:solidFill>
                <a:latin typeface="游ゴシック"/>
                <a:ea typeface="游ゴシック"/>
              </a:rPr>
              <a:t>年代</a:t>
            </a:r>
          </a:p>
        </p:txBody>
      </p:sp>
      <p:sp>
        <p:nvSpPr>
          <p:cNvPr id="42" name="Google Shape;511;p32">
            <a:extLst>
              <a:ext uri="{FF2B5EF4-FFF2-40B4-BE49-F238E27FC236}">
                <a16:creationId xmlns:a16="http://schemas.microsoft.com/office/drawing/2014/main" id="{64093542-A26D-04EA-1960-79BBC4C0BC88}"/>
              </a:ext>
            </a:extLst>
          </p:cNvPr>
          <p:cNvSpPr/>
          <p:nvPr/>
        </p:nvSpPr>
        <p:spPr>
          <a:xfrm>
            <a:off x="586317" y="3218790"/>
            <a:ext cx="999067" cy="730251"/>
          </a:xfrm>
          <a:prstGeom prst="roundRect">
            <a:avLst>
              <a:gd name="adj" fmla="val 0"/>
            </a:avLst>
          </a:prstGeom>
          <a:solidFill>
            <a:srgbClr val="595959"/>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00" b="1">
                <a:solidFill>
                  <a:schemeClr val="bg1"/>
                </a:solidFill>
                <a:latin typeface="游ゴシック"/>
                <a:ea typeface="游ゴシック"/>
              </a:rPr>
              <a:t>職業</a:t>
            </a:r>
          </a:p>
        </p:txBody>
      </p:sp>
      <p:sp>
        <p:nvSpPr>
          <p:cNvPr id="44" name="Google Shape;511;p32">
            <a:extLst>
              <a:ext uri="{FF2B5EF4-FFF2-40B4-BE49-F238E27FC236}">
                <a16:creationId xmlns:a16="http://schemas.microsoft.com/office/drawing/2014/main" id="{2CDC06BF-D6F7-00A0-79BC-E1DBA33D9548}"/>
              </a:ext>
            </a:extLst>
          </p:cNvPr>
          <p:cNvSpPr/>
          <p:nvPr/>
        </p:nvSpPr>
        <p:spPr>
          <a:xfrm>
            <a:off x="575433" y="5016921"/>
            <a:ext cx="999067" cy="730251"/>
          </a:xfrm>
          <a:prstGeom prst="roundRect">
            <a:avLst>
              <a:gd name="adj" fmla="val 0"/>
            </a:avLst>
          </a:prstGeom>
          <a:solidFill>
            <a:srgbClr val="595959"/>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00" b="1">
                <a:solidFill>
                  <a:schemeClr val="bg1"/>
                </a:solidFill>
                <a:latin typeface="游ゴシック"/>
                <a:ea typeface="游ゴシック"/>
              </a:rPr>
              <a:t>家族構成</a:t>
            </a:r>
          </a:p>
        </p:txBody>
      </p:sp>
      <p:sp>
        <p:nvSpPr>
          <p:cNvPr id="45" name="Google Shape;511;p32">
            <a:extLst>
              <a:ext uri="{FF2B5EF4-FFF2-40B4-BE49-F238E27FC236}">
                <a16:creationId xmlns:a16="http://schemas.microsoft.com/office/drawing/2014/main" id="{D4633C9B-7031-C262-B216-8E8A377A3394}"/>
              </a:ext>
            </a:extLst>
          </p:cNvPr>
          <p:cNvSpPr/>
          <p:nvPr/>
        </p:nvSpPr>
        <p:spPr>
          <a:xfrm>
            <a:off x="586317" y="4117855"/>
            <a:ext cx="999067" cy="730251"/>
          </a:xfrm>
          <a:prstGeom prst="roundRect">
            <a:avLst>
              <a:gd name="adj" fmla="val 0"/>
            </a:avLst>
          </a:prstGeom>
          <a:solidFill>
            <a:srgbClr val="595959"/>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00" b="1">
                <a:solidFill>
                  <a:schemeClr val="bg1"/>
                </a:solidFill>
                <a:latin typeface="游ゴシック"/>
                <a:ea typeface="游ゴシック"/>
              </a:rPr>
              <a:t>世帯年収</a:t>
            </a:r>
          </a:p>
        </p:txBody>
      </p:sp>
      <p:sp>
        <p:nvSpPr>
          <p:cNvPr id="47" name="Google Shape;511;p32">
            <a:extLst>
              <a:ext uri="{FF2B5EF4-FFF2-40B4-BE49-F238E27FC236}">
                <a16:creationId xmlns:a16="http://schemas.microsoft.com/office/drawing/2014/main" id="{29FE1CB6-45EB-46E2-5615-13013EE45961}"/>
              </a:ext>
            </a:extLst>
          </p:cNvPr>
          <p:cNvSpPr/>
          <p:nvPr/>
        </p:nvSpPr>
        <p:spPr>
          <a:xfrm>
            <a:off x="5636995" y="2319725"/>
            <a:ext cx="999067" cy="730251"/>
          </a:xfrm>
          <a:prstGeom prst="roundRect">
            <a:avLst>
              <a:gd name="adj" fmla="val 0"/>
            </a:avLst>
          </a:prstGeom>
          <a:solidFill>
            <a:srgbClr val="595959"/>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00" b="1">
                <a:solidFill>
                  <a:schemeClr val="bg1"/>
                </a:solidFill>
                <a:latin typeface="游ゴシック"/>
                <a:ea typeface="游ゴシック"/>
              </a:rPr>
              <a:t>地域</a:t>
            </a:r>
          </a:p>
        </p:txBody>
      </p:sp>
      <p:sp>
        <p:nvSpPr>
          <p:cNvPr id="48" name="Google Shape;511;p32">
            <a:extLst>
              <a:ext uri="{FF2B5EF4-FFF2-40B4-BE49-F238E27FC236}">
                <a16:creationId xmlns:a16="http://schemas.microsoft.com/office/drawing/2014/main" id="{F31B0E54-3A8F-7B2D-D6EF-6C10C560A8B7}"/>
              </a:ext>
            </a:extLst>
          </p:cNvPr>
          <p:cNvSpPr/>
          <p:nvPr/>
        </p:nvSpPr>
        <p:spPr>
          <a:xfrm>
            <a:off x="586317" y="2319725"/>
            <a:ext cx="999067" cy="730251"/>
          </a:xfrm>
          <a:prstGeom prst="roundRect">
            <a:avLst>
              <a:gd name="adj" fmla="val 0"/>
            </a:avLst>
          </a:prstGeom>
          <a:solidFill>
            <a:srgbClr val="595959"/>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00" b="1">
                <a:solidFill>
                  <a:schemeClr val="bg1"/>
                </a:solidFill>
                <a:latin typeface="游ゴシック"/>
                <a:ea typeface="游ゴシック"/>
              </a:rPr>
              <a:t>役職</a:t>
            </a:r>
          </a:p>
        </p:txBody>
      </p:sp>
      <p:sp>
        <p:nvSpPr>
          <p:cNvPr id="63" name="Google Shape;273;p24">
            <a:extLst>
              <a:ext uri="{FF2B5EF4-FFF2-40B4-BE49-F238E27FC236}">
                <a16:creationId xmlns:a16="http://schemas.microsoft.com/office/drawing/2014/main" id="{801E63A7-E7DD-51C4-ACE1-B0EAB67DC170}"/>
              </a:ext>
            </a:extLst>
          </p:cNvPr>
          <p:cNvSpPr/>
          <p:nvPr/>
        </p:nvSpPr>
        <p:spPr>
          <a:xfrm>
            <a:off x="1713442" y="1419780"/>
            <a:ext cx="3786999" cy="710624"/>
          </a:xfrm>
          <a:prstGeom prst="rect">
            <a:avLst/>
          </a:prstGeom>
          <a:solidFill>
            <a:schemeClr val="bg1">
              <a:lumMod val="95000"/>
            </a:schemeClr>
          </a:solidFill>
          <a:ln>
            <a:solidFill>
              <a:schemeClr val="tx1">
                <a:lumMod val="75000"/>
                <a:lumOff val="25000"/>
              </a:schemeClr>
            </a:solidFill>
          </a:ln>
        </p:spPr>
        <p:txBody>
          <a:bodyPr spcFirstLastPara="1" wrap="square" lIns="121900" tIns="121900" rIns="121900" bIns="121900" anchor="ctr" anchorCtr="0">
            <a:noAutofit/>
          </a:bodyPr>
          <a:lstStyle/>
          <a:p>
            <a:r>
              <a:rPr lang="ja-JP" altLang="en-US" sz="1200" dirty="0">
                <a:latin typeface="+mn-ea"/>
              </a:rPr>
              <a:t>男性 ／ 女性</a:t>
            </a:r>
          </a:p>
        </p:txBody>
      </p:sp>
      <p:sp>
        <p:nvSpPr>
          <p:cNvPr id="449" name="Google Shape;273;p24">
            <a:extLst>
              <a:ext uri="{FF2B5EF4-FFF2-40B4-BE49-F238E27FC236}">
                <a16:creationId xmlns:a16="http://schemas.microsoft.com/office/drawing/2014/main" id="{F64F5965-BAC0-C77D-7C2E-D6BA7CA82744}"/>
              </a:ext>
            </a:extLst>
          </p:cNvPr>
          <p:cNvSpPr/>
          <p:nvPr/>
        </p:nvSpPr>
        <p:spPr>
          <a:xfrm>
            <a:off x="6755612" y="1419780"/>
            <a:ext cx="4253279" cy="731536"/>
          </a:xfrm>
          <a:prstGeom prst="rect">
            <a:avLst/>
          </a:prstGeom>
          <a:solidFill>
            <a:schemeClr val="bg1">
              <a:lumMod val="95000"/>
            </a:schemeClr>
          </a:solidFill>
          <a:ln>
            <a:solidFill>
              <a:schemeClr val="tx1">
                <a:lumMod val="75000"/>
                <a:lumOff val="25000"/>
              </a:schemeClr>
            </a:solidFill>
          </a:ln>
        </p:spPr>
        <p:txBody>
          <a:bodyPr spcFirstLastPara="1" wrap="square" lIns="121900" tIns="121900" rIns="121900" bIns="121900" anchor="ctr" anchorCtr="0">
            <a:noAutofit/>
          </a:bodyPr>
          <a:lstStyle/>
          <a:p>
            <a:r>
              <a:rPr lang="en-US" altLang="ja-JP" sz="1200" dirty="0">
                <a:latin typeface="+mn-ea"/>
              </a:rPr>
              <a:t>20</a:t>
            </a:r>
            <a:r>
              <a:rPr lang="ja-JP" altLang="en-US" sz="1200" dirty="0">
                <a:latin typeface="+mn-ea"/>
              </a:rPr>
              <a:t>代  ／ </a:t>
            </a:r>
            <a:r>
              <a:rPr lang="en-US" altLang="ja-JP" sz="1200" dirty="0">
                <a:latin typeface="+mn-ea"/>
              </a:rPr>
              <a:t>30</a:t>
            </a:r>
            <a:r>
              <a:rPr lang="ja-JP" altLang="en-US" sz="1200" dirty="0">
                <a:latin typeface="+mn-ea"/>
              </a:rPr>
              <a:t>代  ／ </a:t>
            </a:r>
            <a:r>
              <a:rPr lang="en-US" altLang="ja-JP" sz="1200" dirty="0">
                <a:latin typeface="+mn-ea"/>
              </a:rPr>
              <a:t>40</a:t>
            </a:r>
            <a:r>
              <a:rPr lang="ja-JP" altLang="en-US" sz="1200" dirty="0">
                <a:latin typeface="+mn-ea"/>
              </a:rPr>
              <a:t>代  ／ </a:t>
            </a:r>
            <a:r>
              <a:rPr lang="en-US" altLang="ja-JP" sz="1200" dirty="0">
                <a:latin typeface="+mn-ea"/>
              </a:rPr>
              <a:t>50</a:t>
            </a:r>
            <a:r>
              <a:rPr lang="ja-JP" altLang="en-US" sz="1200" dirty="0">
                <a:latin typeface="+mn-ea"/>
              </a:rPr>
              <a:t>代  ／ </a:t>
            </a:r>
            <a:r>
              <a:rPr lang="en-US" altLang="ja-JP" sz="1200" dirty="0">
                <a:latin typeface="+mn-ea"/>
              </a:rPr>
              <a:t>60</a:t>
            </a:r>
            <a:r>
              <a:rPr lang="ja-JP" altLang="en-US" sz="1200" dirty="0">
                <a:latin typeface="+mn-ea"/>
              </a:rPr>
              <a:t>代 ／ </a:t>
            </a:r>
            <a:r>
              <a:rPr lang="en-US" altLang="ja-JP" sz="1200" dirty="0">
                <a:latin typeface="+mn-ea"/>
              </a:rPr>
              <a:t>70</a:t>
            </a:r>
            <a:r>
              <a:rPr lang="ja-JP" altLang="en-US" sz="1200" dirty="0">
                <a:latin typeface="+mn-ea"/>
              </a:rPr>
              <a:t>代以上</a:t>
            </a:r>
          </a:p>
        </p:txBody>
      </p:sp>
      <p:sp>
        <p:nvSpPr>
          <p:cNvPr id="450" name="Google Shape;273;p24">
            <a:extLst>
              <a:ext uri="{FF2B5EF4-FFF2-40B4-BE49-F238E27FC236}">
                <a16:creationId xmlns:a16="http://schemas.microsoft.com/office/drawing/2014/main" id="{05FFE5CA-2802-3B46-04AA-376D29669B06}"/>
              </a:ext>
            </a:extLst>
          </p:cNvPr>
          <p:cNvSpPr/>
          <p:nvPr/>
        </p:nvSpPr>
        <p:spPr>
          <a:xfrm>
            <a:off x="1713439" y="3207894"/>
            <a:ext cx="9295452" cy="731536"/>
          </a:xfrm>
          <a:prstGeom prst="rect">
            <a:avLst/>
          </a:prstGeom>
          <a:solidFill>
            <a:schemeClr val="bg1">
              <a:lumMod val="95000"/>
            </a:schemeClr>
          </a:solidFill>
          <a:ln>
            <a:solidFill>
              <a:schemeClr val="tx1">
                <a:lumMod val="75000"/>
                <a:lumOff val="25000"/>
              </a:schemeClr>
            </a:solidFill>
          </a:ln>
        </p:spPr>
        <p:txBody>
          <a:bodyPr spcFirstLastPara="1" wrap="square" lIns="121900" tIns="121900" rIns="121900" bIns="121900" anchor="ctr" anchorCtr="0">
            <a:noAutofit/>
          </a:bodyPr>
          <a:lstStyle/>
          <a:p>
            <a:r>
              <a:rPr lang="ja-JP" altLang="en-US" sz="1200">
                <a:latin typeface="+mn-ea"/>
              </a:rPr>
              <a:t>お勤め（会社員・公務員など） ／ 主夫・主婦（パート含む） ／ 自営・自由業 ／ 学生／ 無職</a:t>
            </a:r>
          </a:p>
        </p:txBody>
      </p:sp>
      <p:sp>
        <p:nvSpPr>
          <p:cNvPr id="451" name="Google Shape;273;p24">
            <a:extLst>
              <a:ext uri="{FF2B5EF4-FFF2-40B4-BE49-F238E27FC236}">
                <a16:creationId xmlns:a16="http://schemas.microsoft.com/office/drawing/2014/main" id="{6A171ED8-9EE1-B6B1-C7C8-FF4129119262}"/>
              </a:ext>
            </a:extLst>
          </p:cNvPr>
          <p:cNvSpPr/>
          <p:nvPr/>
        </p:nvSpPr>
        <p:spPr>
          <a:xfrm>
            <a:off x="1702557" y="5016921"/>
            <a:ext cx="9295451" cy="731536"/>
          </a:xfrm>
          <a:prstGeom prst="rect">
            <a:avLst/>
          </a:prstGeom>
          <a:solidFill>
            <a:schemeClr val="bg1">
              <a:lumMod val="95000"/>
            </a:schemeClr>
          </a:solidFill>
          <a:ln>
            <a:solidFill>
              <a:schemeClr val="tx1">
                <a:lumMod val="75000"/>
                <a:lumOff val="25000"/>
              </a:schemeClr>
            </a:solidFill>
          </a:ln>
        </p:spPr>
        <p:txBody>
          <a:bodyPr spcFirstLastPara="1" wrap="square" lIns="121900" tIns="121900" rIns="121900" bIns="121900" anchor="ctr" anchorCtr="0">
            <a:noAutofit/>
          </a:bodyPr>
          <a:lstStyle/>
          <a:p>
            <a:r>
              <a:rPr lang="ja-JP" altLang="en-US" sz="1200">
                <a:latin typeface="+mn-ea"/>
              </a:rPr>
              <a:t>未就学の子どもがいる ／  小学生の子どもがいる  ／  中学生の子どもがいる ／  高校生の子どもがいる  ／  大学生の子どもがいる</a:t>
            </a:r>
          </a:p>
        </p:txBody>
      </p:sp>
      <p:sp>
        <p:nvSpPr>
          <p:cNvPr id="452" name="Google Shape;273;p24">
            <a:extLst>
              <a:ext uri="{FF2B5EF4-FFF2-40B4-BE49-F238E27FC236}">
                <a16:creationId xmlns:a16="http://schemas.microsoft.com/office/drawing/2014/main" id="{1DEC2505-5685-7F62-4265-AF0DA13DC89D}"/>
              </a:ext>
            </a:extLst>
          </p:cNvPr>
          <p:cNvSpPr/>
          <p:nvPr/>
        </p:nvSpPr>
        <p:spPr>
          <a:xfrm>
            <a:off x="1713442" y="4112407"/>
            <a:ext cx="9295449" cy="731536"/>
          </a:xfrm>
          <a:prstGeom prst="rect">
            <a:avLst/>
          </a:prstGeom>
          <a:solidFill>
            <a:schemeClr val="bg1">
              <a:lumMod val="95000"/>
            </a:schemeClr>
          </a:solidFill>
          <a:ln>
            <a:solidFill>
              <a:schemeClr val="tx1">
                <a:lumMod val="75000"/>
                <a:lumOff val="25000"/>
              </a:schemeClr>
            </a:solidFill>
          </a:ln>
        </p:spPr>
        <p:txBody>
          <a:bodyPr spcFirstLastPara="1" wrap="square" lIns="121900" tIns="121900" rIns="121900" bIns="121900" anchor="ctr" anchorCtr="0">
            <a:noAutofit/>
          </a:bodyPr>
          <a:lstStyle/>
          <a:p>
            <a:r>
              <a:rPr lang="en-US" altLang="ja-JP" sz="1200">
                <a:latin typeface="+mn-ea"/>
              </a:rPr>
              <a:t>400</a:t>
            </a:r>
            <a:r>
              <a:rPr lang="ja-JP" altLang="en-US" sz="1200">
                <a:latin typeface="+mn-ea"/>
              </a:rPr>
              <a:t>万円未満  ／  </a:t>
            </a:r>
            <a:r>
              <a:rPr lang="en-US" altLang="ja-JP" sz="1200">
                <a:latin typeface="+mn-ea"/>
              </a:rPr>
              <a:t>400</a:t>
            </a:r>
            <a:r>
              <a:rPr lang="ja-JP" altLang="en-US" sz="1200">
                <a:latin typeface="+mn-ea"/>
              </a:rPr>
              <a:t>万円</a:t>
            </a:r>
            <a:r>
              <a:rPr lang="en-US" altLang="ja-JP" sz="1200">
                <a:latin typeface="+mn-ea"/>
              </a:rPr>
              <a:t>~700</a:t>
            </a:r>
            <a:r>
              <a:rPr lang="ja-JP" altLang="en-US" sz="1200">
                <a:latin typeface="+mn-ea"/>
              </a:rPr>
              <a:t>万円未満  ／  </a:t>
            </a:r>
            <a:r>
              <a:rPr lang="en-US" altLang="ja-JP" sz="1200">
                <a:latin typeface="+mn-ea"/>
              </a:rPr>
              <a:t>700</a:t>
            </a:r>
            <a:r>
              <a:rPr lang="ja-JP" altLang="en-US" sz="1200">
                <a:latin typeface="+mn-ea"/>
              </a:rPr>
              <a:t>万円</a:t>
            </a:r>
            <a:r>
              <a:rPr lang="en-US" altLang="ja-JP" sz="1200">
                <a:latin typeface="+mn-ea"/>
              </a:rPr>
              <a:t>~1,000</a:t>
            </a:r>
            <a:r>
              <a:rPr lang="ja-JP" altLang="en-US" sz="1200">
                <a:latin typeface="+mn-ea"/>
              </a:rPr>
              <a:t>万円未満  ／　</a:t>
            </a:r>
            <a:r>
              <a:rPr lang="en-US" altLang="ja-JP" sz="1200">
                <a:latin typeface="+mn-ea"/>
              </a:rPr>
              <a:t>1,000</a:t>
            </a:r>
            <a:r>
              <a:rPr lang="ja-JP" altLang="en-US" sz="1200">
                <a:latin typeface="+mn-ea"/>
              </a:rPr>
              <a:t>万円</a:t>
            </a:r>
            <a:r>
              <a:rPr lang="en-US" altLang="ja-JP" sz="1200">
                <a:latin typeface="+mn-ea"/>
              </a:rPr>
              <a:t>~1,500</a:t>
            </a:r>
            <a:r>
              <a:rPr lang="ja-JP" altLang="en-US" sz="1200">
                <a:latin typeface="+mn-ea"/>
              </a:rPr>
              <a:t>万円未満  ／</a:t>
            </a:r>
          </a:p>
          <a:p>
            <a:r>
              <a:rPr lang="en-US" altLang="ja-JP" sz="1200">
                <a:latin typeface="+mn-ea"/>
              </a:rPr>
              <a:t>1,500</a:t>
            </a:r>
            <a:r>
              <a:rPr lang="ja-JP" altLang="en-US" sz="1200">
                <a:latin typeface="+mn-ea"/>
              </a:rPr>
              <a:t>万円</a:t>
            </a:r>
            <a:r>
              <a:rPr lang="en-US" altLang="ja-JP" sz="1200">
                <a:latin typeface="+mn-ea"/>
              </a:rPr>
              <a:t>~2,000</a:t>
            </a:r>
            <a:r>
              <a:rPr lang="ja-JP" altLang="en-US" sz="1200">
                <a:latin typeface="+mn-ea"/>
              </a:rPr>
              <a:t>万円未満 　／　</a:t>
            </a:r>
            <a:r>
              <a:rPr lang="en-US" altLang="ja-JP" sz="1200">
                <a:latin typeface="+mn-ea"/>
              </a:rPr>
              <a:t>2,000</a:t>
            </a:r>
            <a:r>
              <a:rPr lang="ja-JP" altLang="en-US" sz="1200">
                <a:latin typeface="+mn-ea"/>
              </a:rPr>
              <a:t>万円以上</a:t>
            </a:r>
          </a:p>
        </p:txBody>
      </p:sp>
      <p:sp>
        <p:nvSpPr>
          <p:cNvPr id="453" name="Google Shape;273;p24">
            <a:extLst>
              <a:ext uri="{FF2B5EF4-FFF2-40B4-BE49-F238E27FC236}">
                <a16:creationId xmlns:a16="http://schemas.microsoft.com/office/drawing/2014/main" id="{EACF71C3-3F3A-DA78-21A1-ACB8622417A8}"/>
              </a:ext>
            </a:extLst>
          </p:cNvPr>
          <p:cNvSpPr/>
          <p:nvPr/>
        </p:nvSpPr>
        <p:spPr>
          <a:xfrm>
            <a:off x="1713444" y="2303381"/>
            <a:ext cx="3786989" cy="731536"/>
          </a:xfrm>
          <a:prstGeom prst="rect">
            <a:avLst/>
          </a:prstGeom>
          <a:solidFill>
            <a:schemeClr val="bg1">
              <a:lumMod val="95000"/>
            </a:schemeClr>
          </a:solidFill>
          <a:ln>
            <a:solidFill>
              <a:schemeClr val="tx1">
                <a:lumMod val="75000"/>
                <a:lumOff val="25000"/>
              </a:schemeClr>
            </a:solidFill>
          </a:ln>
        </p:spPr>
        <p:txBody>
          <a:bodyPr spcFirstLastPara="1" wrap="square" lIns="121900" tIns="121900" rIns="121900" bIns="121900" anchor="ctr" anchorCtr="0">
            <a:noAutofit/>
          </a:bodyPr>
          <a:lstStyle/>
          <a:p>
            <a:r>
              <a:rPr lang="ja-JP" altLang="en-US" sz="1200">
                <a:latin typeface="+mn-ea"/>
              </a:rPr>
              <a:t>派遣・契約社員 ／ 一般社員クラス／課長クラス ／  部長クラス ／ 本部長・役員クラス ／ 経営者クラス</a:t>
            </a:r>
          </a:p>
        </p:txBody>
      </p:sp>
      <p:sp>
        <p:nvSpPr>
          <p:cNvPr id="454" name="Google Shape;273;p24">
            <a:extLst>
              <a:ext uri="{FF2B5EF4-FFF2-40B4-BE49-F238E27FC236}">
                <a16:creationId xmlns:a16="http://schemas.microsoft.com/office/drawing/2014/main" id="{3B422784-593E-34BD-2A9B-206519A70435}"/>
              </a:ext>
            </a:extLst>
          </p:cNvPr>
          <p:cNvSpPr/>
          <p:nvPr/>
        </p:nvSpPr>
        <p:spPr>
          <a:xfrm>
            <a:off x="6756200" y="2304666"/>
            <a:ext cx="4231975" cy="730251"/>
          </a:xfrm>
          <a:prstGeom prst="rect">
            <a:avLst/>
          </a:prstGeom>
          <a:solidFill>
            <a:schemeClr val="bg1">
              <a:lumMod val="95000"/>
            </a:schemeClr>
          </a:solidFill>
          <a:ln>
            <a:solidFill>
              <a:schemeClr val="tx1">
                <a:lumMod val="75000"/>
                <a:lumOff val="25000"/>
              </a:schemeClr>
            </a:solidFill>
          </a:ln>
        </p:spPr>
        <p:txBody>
          <a:bodyPr spcFirstLastPara="1" wrap="square" lIns="121900" tIns="121900" rIns="121900" bIns="121900" anchor="ctr" anchorCtr="0">
            <a:noAutofit/>
          </a:bodyPr>
          <a:lstStyle/>
          <a:p>
            <a:r>
              <a:rPr lang="ja-JP" altLang="en-US" sz="1200">
                <a:latin typeface="+mn-ea"/>
              </a:rPr>
              <a:t>都道府県別（</a:t>
            </a:r>
            <a:r>
              <a:rPr lang="en-US" altLang="ja-JP" sz="1200">
                <a:latin typeface="+mn-ea"/>
              </a:rPr>
              <a:t>47</a:t>
            </a:r>
            <a:r>
              <a:rPr lang="ja-JP" altLang="en-US" sz="1200">
                <a:latin typeface="+mn-ea"/>
              </a:rPr>
              <a:t>都道府県） </a:t>
            </a:r>
          </a:p>
        </p:txBody>
      </p:sp>
      <p:sp>
        <p:nvSpPr>
          <p:cNvPr id="2" name="Google Shape;497;p32">
            <a:extLst>
              <a:ext uri="{FF2B5EF4-FFF2-40B4-BE49-F238E27FC236}">
                <a16:creationId xmlns:a16="http://schemas.microsoft.com/office/drawing/2014/main" id="{5CCF9601-3805-9440-7E02-3A11738DBE98}"/>
              </a:ext>
            </a:extLst>
          </p:cNvPr>
          <p:cNvSpPr txBox="1"/>
          <p:nvPr/>
        </p:nvSpPr>
        <p:spPr>
          <a:xfrm>
            <a:off x="4243929" y="6437580"/>
            <a:ext cx="7732696" cy="399115"/>
          </a:xfrm>
          <a:prstGeom prst="rect">
            <a:avLst/>
          </a:prstGeom>
          <a:noFill/>
          <a:ln>
            <a:noFill/>
          </a:ln>
        </p:spPr>
        <p:txBody>
          <a:bodyPr spcFirstLastPara="1" wrap="square" lIns="162533" tIns="162533" rIns="162533" bIns="162533" anchor="t" anchorCtr="0">
            <a:noAutofit/>
          </a:bodyPr>
          <a:lstStyle/>
          <a:p>
            <a:r>
              <a:rPr lang="en-US" altLang="ja" sz="1067" dirty="0">
                <a:latin typeface="游ゴシック" panose="020B0400000000000000" pitchFamily="50" charset="-128"/>
                <a:ea typeface="游ゴシック" panose="020B0400000000000000" pitchFamily="50" charset="-128"/>
              </a:rPr>
              <a:t>※</a:t>
            </a:r>
            <a:r>
              <a:rPr lang="ja-JP" altLang="en-US" sz="1067" dirty="0">
                <a:latin typeface="游ゴシック" panose="020B0400000000000000" pitchFamily="50" charset="-128"/>
                <a:ea typeface="游ゴシック" panose="020B0400000000000000" pitchFamily="50" charset="-128"/>
              </a:rPr>
              <a:t>プリセットセグメントは自社データ・外部データによる属性推定や機械学習による類似ユーザーへの拡張を含みます</a:t>
            </a:r>
            <a:endParaRPr lang="en-US" altLang="ja-JP" sz="1067" dirty="0">
              <a:latin typeface="游ゴシック" panose="020B0400000000000000" pitchFamily="50" charset="-128"/>
              <a:ea typeface="游ゴシック" panose="020B0400000000000000" pitchFamily="50" charset="-128"/>
            </a:endParaRPr>
          </a:p>
        </p:txBody>
      </p:sp>
      <p:sp>
        <p:nvSpPr>
          <p:cNvPr id="10" name="タイトル 9">
            <a:extLst>
              <a:ext uri="{FF2B5EF4-FFF2-40B4-BE49-F238E27FC236}">
                <a16:creationId xmlns:a16="http://schemas.microsoft.com/office/drawing/2014/main" id="{868F037A-5A69-FD42-08D4-2A0677D2E686}"/>
              </a:ext>
            </a:extLst>
          </p:cNvPr>
          <p:cNvSpPr>
            <a:spLocks noGrp="1"/>
          </p:cNvSpPr>
          <p:nvPr>
            <p:ph type="title"/>
          </p:nvPr>
        </p:nvSpPr>
        <p:spPr/>
        <p:txBody>
          <a:bodyPr/>
          <a:lstStyle/>
          <a:p>
            <a:r>
              <a:rPr lang="ja-JP" altLang="en-US" dirty="0"/>
              <a:t>プリセットセグメント１</a:t>
            </a:r>
          </a:p>
        </p:txBody>
      </p:sp>
    </p:spTree>
    <p:extLst>
      <p:ext uri="{BB962C8B-B14F-4D97-AF65-F5344CB8AC3E}">
        <p14:creationId xmlns:p14="http://schemas.microsoft.com/office/powerpoint/2010/main" val="392858442"/>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454551"/>
      </a:dk2>
      <a:lt2>
        <a:srgbClr val="D8D9DC"/>
      </a:lt2>
      <a:accent1>
        <a:srgbClr val="EB0083"/>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ユーザー定義 1">
      <a:majorFont>
        <a:latin typeface="游ゴシック"/>
        <a:ea typeface="游ゴシック"/>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ユーザー定義 1">
      <a:dk1>
        <a:sysClr val="windowText" lastClr="000000"/>
      </a:dk1>
      <a:lt1>
        <a:sysClr val="window" lastClr="FFFFFF"/>
      </a:lt1>
      <a:dk2>
        <a:srgbClr val="454551"/>
      </a:dk2>
      <a:lt2>
        <a:srgbClr val="D8D9DC"/>
      </a:lt2>
      <a:accent1>
        <a:srgbClr val="EB0083"/>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spcFirstLastPara="1" wrap="square" lIns="91425" tIns="91425" rIns="91425" bIns="91425" anchor="t" anchorCtr="0">
        <a:spAutoFit/>
      </a:bodyPr>
      <a:lstStyle>
        <a:defPPr marL="0" indent="0" algn="r" rtl="0">
          <a:spcBef>
            <a:spcPts val="0"/>
          </a:spcBef>
          <a:spcAft>
            <a:spcPts val="0"/>
          </a:spcAft>
          <a:buNone/>
          <a:defRPr sz="700" b="1" dirty="0" smtClean="0">
            <a:solidFill>
              <a:schemeClr val="dk1"/>
            </a:solidFill>
            <a:latin typeface="游ゴシック" panose="020B0400000000000000" pitchFamily="50" charset="-128"/>
            <a:ea typeface="游ゴシック" panose="020B0400000000000000"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86529ad-69b7-4d0f-b0b6-5cec7fe852f4">
      <Value>1</Value>
    </TaxCatchAll>
    <g65284cf7a6f4e728a7ac7125819f56e xmlns="60f9c1bb-5bd1-4444-aaf5-8e0bc6b212a0">
      <Terms xmlns="http://schemas.microsoft.com/office/infopath/2007/PartnerControls">
        <TermInfo xmlns="http://schemas.microsoft.com/office/infopath/2007/PartnerControls">
          <TermName xmlns="http://schemas.microsoft.com/office/infopath/2007/PartnerControls">社外秘</TermName>
          <TermId xmlns="http://schemas.microsoft.com/office/infopath/2007/PartnerControls">2bccc057-7f2d-4b51-9481-fc2b174b25e4</TermId>
        </TermInfo>
      </Terms>
    </g65284cf7a6f4e728a7ac7125819f56e>
    <lcf76f155ced4ddcb4097134ff3c332f xmlns="60f9c1bb-5bd1-4444-aaf5-8e0bc6b212a0">
      <Terms xmlns="http://schemas.microsoft.com/office/infopath/2007/PartnerControls"/>
    </lcf76f155ced4ddcb4097134ff3c332f>
    <_x4efb__x610f__x4fdd__x5b58__CR__x898b__x7a4d__x66f8__2026 xmlns="60f9c1bb-5bd1-4444-aaf5-8e0bc6b212a0" xsi:nil="true"/>
    <_x6700__x7d42__x66f4__x65b0__x8005_ xmlns="60f9c1bb-5bd1-4444-aaf5-8e0bc6b212a0">
      <UserInfo>
        <DisplayName/>
        <AccountId xsi:nil="true"/>
        <AccountType/>
      </UserInfo>
    </_x6700__x7d42__x66f4__x65b0__x8005_>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AB4407E6835C64183134B698F94831D" ma:contentTypeVersion="27" ma:contentTypeDescription="新しいドキュメントを作成します。" ma:contentTypeScope="" ma:versionID="ae0d42f7c3921ffa0f8b4ee58fea2a4f">
  <xsd:schema xmlns:xsd="http://www.w3.org/2001/XMLSchema" xmlns:xs="http://www.w3.org/2001/XMLSchema" xmlns:p="http://schemas.microsoft.com/office/2006/metadata/properties" xmlns:ns2="60f9c1bb-5bd1-4444-aaf5-8e0bc6b212a0" xmlns:ns3="486529ad-69b7-4d0f-b0b6-5cec7fe852f4" targetNamespace="http://schemas.microsoft.com/office/2006/metadata/properties" ma:root="true" ma:fieldsID="cbaf3b3be4ccf7d5ea522a5e05d1c26a" ns2:_="" ns3:_="">
    <xsd:import namespace="60f9c1bb-5bd1-4444-aaf5-8e0bc6b212a0"/>
    <xsd:import namespace="486529ad-69b7-4d0f-b0b6-5cec7fe852f4"/>
    <xsd:element name="properties">
      <xsd:complexType>
        <xsd:sequence>
          <xsd:element name="documentManagement">
            <xsd:complexType>
              <xsd:all>
                <xsd:element ref="ns2:g65284cf7a6f4e728a7ac7125819f56e" minOccurs="0"/>
                <xsd:element ref="ns3:TaxCatchAll" minOccurs="0"/>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element ref="ns2:MediaServiceLocation" minOccurs="0"/>
                <xsd:element ref="ns2:_x6700__x7d42__x66f4__x65b0__x8005_" minOccurs="0"/>
                <xsd:element ref="ns2:MediaServiceBillingMetadata" minOccurs="0"/>
                <xsd:element ref="ns2:_x4efb__x610f__x4fdd__x5b58__CR__x898b__x7a4d__x66f8__202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f9c1bb-5bd1-4444-aaf5-8e0bc6b212a0" elementFormDefault="qualified">
    <xsd:import namespace="http://schemas.microsoft.com/office/2006/documentManagement/types"/>
    <xsd:import namespace="http://schemas.microsoft.com/office/infopath/2007/PartnerControls"/>
    <xsd:element name="g65284cf7a6f4e728a7ac7125819f56e" ma:index="9" ma:taxonomy="true" ma:internalName="g65284cf7a6f4e728a7ac7125819f56e" ma:taxonomyFieldName="DocumentSecurity" ma:displayName="機密区分" ma:readOnly="false" ma:default="1;#社外秘|2bccc057-7f2d-4b51-9481-fc2b174b25e4" ma:fieldId="{065284cf-7a6f-4e72-8a7a-c7125819f56e}" ma:sspId="3081144c-cd6a-41e5-af26-373a289259e4" ma:termSetId="1be72c66-1596-460e-b001-704ae1b831af"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3081144c-cd6a-41e5-af26-373a289259e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_x6700__x7d42__x66f4__x65b0__x8005_" ma:index="25" nillable="true" ma:displayName="最終更新者" ma:format="Dropdown" ma:list="UserInfo" ma:SharePointGroup="0" ma:internalName="_x6700__x7d42__x66f4__x65b0__x8005_">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BillingMetadata" ma:index="26" nillable="true" ma:displayName="MediaServiceBillingMetadata" ma:hidden="true" ma:internalName="MediaServiceBillingMetadata" ma:readOnly="true">
      <xsd:simpleType>
        <xsd:restriction base="dms:Note"/>
      </xsd:simpleType>
    </xsd:element>
    <xsd:element name="_x4efb__x610f__x4fdd__x5b58__CR__x898b__x7a4d__x66f8__2026" ma:index="27" nillable="true" ma:displayName="-" ma:format="Dropdown" ma:internalName="_x4efb__x610f__x4fdd__x5b58__CR__x898b__x7a4d__x66f8__2026">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6529ad-69b7-4d0f-b0b6-5cec7fe852f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35f504e-a5d8-45c1-8c78-ddc3f30ba66c}" ma:internalName="TaxCatchAll" ma:showField="CatchAllData" ma:web="486529ad-69b7-4d0f-b0b6-5cec7fe852f4">
      <xsd:complexType>
        <xsd:complexContent>
          <xsd:extension base="dms:MultiChoiceLookup">
            <xsd:sequence>
              <xsd:element name="Value" type="dms:Lookup" maxOccurs="unbounded" minOccurs="0" nillable="true"/>
            </xsd:sequence>
          </xsd:extension>
        </xsd:complexContent>
      </xsd:complexType>
    </xsd:element>
    <xsd:element name="SharedWithUsers" ma:index="13"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コンテンツ タイプ"/>
        <xsd:element ref="dc:title" minOccurs="0" maxOccurs="1" ma:index="3"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50516C-8675-4374-A677-6398B436DAE8}">
  <ds:schemaRefs>
    <ds:schemaRef ds:uri="http://schemas.microsoft.com/sharepoint/v3/contenttype/forms"/>
  </ds:schemaRefs>
</ds:datastoreItem>
</file>

<file path=customXml/itemProps2.xml><?xml version="1.0" encoding="utf-8"?>
<ds:datastoreItem xmlns:ds="http://schemas.openxmlformats.org/officeDocument/2006/customXml" ds:itemID="{2A1EC80D-669B-41A8-8156-172DCF6CDA5E}">
  <ds:schemaRefs>
    <ds:schemaRef ds:uri="4df21647-6895-4e8e-b58a-65a3b705282a"/>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3c1d17d1-371e-444b-9fed-aa10130732f3"/>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B0EBC06-FBBC-471A-AF62-08B4115BFBF1}"/>
</file>

<file path=docProps/app.xml><?xml version="1.0" encoding="utf-8"?>
<Properties xmlns="http://schemas.openxmlformats.org/officeDocument/2006/extended-properties" xmlns:vt="http://schemas.openxmlformats.org/officeDocument/2006/docPropsVTypes">
  <Template>Office 2013 - 2022 Theme</Template>
  <TotalTime>211</TotalTime>
  <Words>3697</Words>
  <Application>Microsoft Office PowerPoint</Application>
  <PresentationFormat>ワイド画面</PresentationFormat>
  <Paragraphs>578</Paragraphs>
  <Slides>29</Slides>
  <Notes>28</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29</vt:i4>
      </vt:variant>
    </vt:vector>
  </HeadingPairs>
  <TitlesOfParts>
    <vt:vector size="36" baseType="lpstr">
      <vt:lpstr>游ゴシック</vt:lpstr>
      <vt:lpstr>游ゴシック</vt:lpstr>
      <vt:lpstr>Yu Gothic Medium</vt:lpstr>
      <vt:lpstr>Arial</vt:lpstr>
      <vt:lpstr>Segoe UI</vt:lpstr>
      <vt:lpstr>Office テーマ</vt:lpstr>
      <vt:lpstr>1_Office テーマ</vt:lpstr>
      <vt:lpstr>PowerPoint プレゼンテーション</vt:lpstr>
      <vt:lpstr>PowerPoint プレゼンテーション</vt:lpstr>
      <vt:lpstr>ターゲティング</vt:lpstr>
      <vt:lpstr>ターゲティング</vt:lpstr>
      <vt:lpstr>ターゲティング広告の料金</vt:lpstr>
      <vt:lpstr>ターゲティング広告の料金（お見積り例）</vt:lpstr>
      <vt:lpstr>ターゲティング広告配信</vt:lpstr>
      <vt:lpstr>ターゲティング（プリセットセグメント）</vt:lpstr>
      <vt:lpstr>プリセットセグメント１</vt:lpstr>
      <vt:lpstr>プリセットセグメント２</vt:lpstr>
      <vt:lpstr>プリセットセグメント３</vt:lpstr>
      <vt:lpstr>プリセットセグメント４</vt:lpstr>
      <vt:lpstr>プリセットセグメント５</vt:lpstr>
      <vt:lpstr>ターゲティング（カスタムセグメント）</vt:lpstr>
      <vt:lpstr>カスタムセグメント</vt:lpstr>
      <vt:lpstr>カスタムセグメント</vt:lpstr>
      <vt:lpstr>分析（タイアップ広告向け）</vt:lpstr>
      <vt:lpstr>タイアップ記事 熟読者行動分析</vt:lpstr>
      <vt:lpstr>タイアップ記事 アクセス企業レポート</vt:lpstr>
      <vt:lpstr>分析（ディスプレイ広告向け）</vt:lpstr>
      <vt:lpstr>広告配信セグメント別CTR分析</vt:lpstr>
      <vt:lpstr>広告配信クリックユーザー分析</vt:lpstr>
      <vt:lpstr>アンケート（タイアップ広告向け）</vt:lpstr>
      <vt:lpstr>タイアップ広告 記事下アンケート</vt:lpstr>
      <vt:lpstr>タイアップ広告 ブランドリフトサーベイ（簡易調査）</vt:lpstr>
      <vt:lpstr>タイアップ広告 ブランドリフトサーベイ（外部パネル調査）</vt:lpstr>
      <vt:lpstr>アンケート（事前調査）</vt:lpstr>
      <vt:lpstr>コンテンツ開発アンケート</vt:lpstr>
      <vt:lpstr>アンケート・リサーチ一覧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オプションメニュー</dc:title>
  <dc:creator/>
  <cp:lastModifiedBy>有田　元則</cp:lastModifiedBy>
  <cp:revision>22</cp:revision>
  <dcterms:modified xsi:type="dcterms:W3CDTF">2026-05-08T01:43:12Z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0x0101001AB4407E6835C64183134B698F94831D</vt:lpwstr>
  </property>
  <property fmtid="{D5CDD505-2E9C-101B-9397-08002B2CF9AE}" pid="3" name="MediaServiceImageTags">
    <vt:lpwstr/>
  </property>
  <property fmtid="{D5CDD505-2E9C-101B-9397-08002B2CF9AE}" pid="4" name="Order">
    <vt:r8>15000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DocumentSecurity">
    <vt:lpwstr>1;#社外秘|2bccc057-7f2d-4b51-9481-fc2b174b25e4</vt:lpwstr>
  </property>
</Properties>
</file>